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69" r:id="rId2"/>
    <p:sldId id="280" r:id="rId3"/>
    <p:sldId id="281" r:id="rId4"/>
    <p:sldId id="282" r:id="rId5"/>
    <p:sldId id="283" r:id="rId6"/>
    <p:sldId id="284" r:id="rId7"/>
    <p:sldId id="304" r:id="rId8"/>
    <p:sldId id="305" r:id="rId9"/>
    <p:sldId id="306" r:id="rId10"/>
    <p:sldId id="307" r:id="rId11"/>
    <p:sldId id="309" r:id="rId12"/>
    <p:sldId id="285" r:id="rId13"/>
    <p:sldId id="308" r:id="rId14"/>
    <p:sldId id="311" r:id="rId15"/>
    <p:sldId id="310" r:id="rId16"/>
    <p:sldId id="312" r:id="rId17"/>
    <p:sldId id="313" r:id="rId18"/>
    <p:sldId id="314" r:id="rId19"/>
    <p:sldId id="286" r:id="rId20"/>
    <p:sldId id="287" r:id="rId21"/>
    <p:sldId id="288" r:id="rId22"/>
    <p:sldId id="315" r:id="rId23"/>
    <p:sldId id="316" r:id="rId24"/>
    <p:sldId id="289" r:id="rId25"/>
    <p:sldId id="290" r:id="rId26"/>
    <p:sldId id="317" r:id="rId27"/>
    <p:sldId id="298" r:id="rId28"/>
    <p:sldId id="318" r:id="rId29"/>
    <p:sldId id="291" r:id="rId30"/>
    <p:sldId id="292" r:id="rId31"/>
    <p:sldId id="319" r:id="rId32"/>
    <p:sldId id="294" r:id="rId33"/>
    <p:sldId id="295" r:id="rId34"/>
    <p:sldId id="296" r:id="rId35"/>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A9C"/>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2" autoAdjust="0"/>
    <p:restoredTop sz="78070" autoAdjust="0"/>
  </p:normalViewPr>
  <p:slideViewPr>
    <p:cSldViewPr>
      <p:cViewPr varScale="1">
        <p:scale>
          <a:sx n="88" d="100"/>
          <a:sy n="88" d="100"/>
        </p:scale>
        <p:origin x="1266"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drynan\Documents\HTH%20working\3326%20CVSR\HMMP\carrizo%20coloq%20presentation\weather%20data\Carrizo%20Plain%20rainfal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Carrizo Plain Annual Rainfall</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4914260717410336E-2"/>
          <c:y val="0.16449074074074077"/>
          <c:w val="0.84055074365704285"/>
          <c:h val="0.60368802857976089"/>
        </c:manualLayout>
      </c:layout>
      <c:bar3DChart>
        <c:barDir val="col"/>
        <c:grouping val="standard"/>
        <c:varyColors val="0"/>
        <c:ser>
          <c:idx val="0"/>
          <c:order val="0"/>
          <c:tx>
            <c:v>North</c:v>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glow" dir="t">
                <a:rot lat="0" lon="0" rev="1800000"/>
              </a:lightRig>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Sheet1!$B$5:$B$9</c:f>
              <c:strCache>
                <c:ptCount val="5"/>
                <c:pt idx="0">
                  <c:v>2011-2012</c:v>
                </c:pt>
                <c:pt idx="1">
                  <c:v>2012-2013</c:v>
                </c:pt>
                <c:pt idx="2">
                  <c:v>2013-2014</c:v>
                </c:pt>
                <c:pt idx="3">
                  <c:v>2014-2015</c:v>
                </c:pt>
                <c:pt idx="4">
                  <c:v>2015-2016</c:v>
                </c:pt>
              </c:strCache>
            </c:strRef>
          </c:cat>
          <c:val>
            <c:numRef>
              <c:f>Sheet1!$C$5:$C$9</c:f>
              <c:numCache>
                <c:formatCode>General</c:formatCode>
                <c:ptCount val="5"/>
                <c:pt idx="0">
                  <c:v>8.44</c:v>
                </c:pt>
                <c:pt idx="1">
                  <c:v>4.01</c:v>
                </c:pt>
                <c:pt idx="2">
                  <c:v>3.43</c:v>
                </c:pt>
                <c:pt idx="3">
                  <c:v>7.32</c:v>
                </c:pt>
                <c:pt idx="4">
                  <c:v>10.48</c:v>
                </c:pt>
              </c:numCache>
            </c:numRef>
          </c:val>
        </c:ser>
        <c:ser>
          <c:idx val="1"/>
          <c:order val="1"/>
          <c:tx>
            <c:v>South</c:v>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glow" dir="t">
                <a:rot lat="0" lon="0" rev="1800000"/>
              </a:lightRig>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Sheet1!$B$5:$B$9</c:f>
              <c:strCache>
                <c:ptCount val="5"/>
                <c:pt idx="0">
                  <c:v>2011-2012</c:v>
                </c:pt>
                <c:pt idx="1">
                  <c:v>2012-2013</c:v>
                </c:pt>
                <c:pt idx="2">
                  <c:v>2013-2014</c:v>
                </c:pt>
                <c:pt idx="3">
                  <c:v>2014-2015</c:v>
                </c:pt>
                <c:pt idx="4">
                  <c:v>2015-2016</c:v>
                </c:pt>
              </c:strCache>
            </c:strRef>
          </c:cat>
          <c:val>
            <c:numRef>
              <c:f>Sheet1!$D$5:$D$9</c:f>
              <c:numCache>
                <c:formatCode>General</c:formatCode>
                <c:ptCount val="5"/>
                <c:pt idx="0">
                  <c:v>7.56</c:v>
                </c:pt>
                <c:pt idx="1">
                  <c:v>2.88</c:v>
                </c:pt>
                <c:pt idx="2">
                  <c:v>2.85</c:v>
                </c:pt>
                <c:pt idx="3">
                  <c:v>5.45</c:v>
                </c:pt>
                <c:pt idx="4">
                  <c:v>7.2</c:v>
                </c:pt>
              </c:numCache>
            </c:numRef>
          </c:val>
        </c:ser>
        <c:dLbls>
          <c:showLegendKey val="0"/>
          <c:showVal val="0"/>
          <c:showCatName val="0"/>
          <c:showSerName val="0"/>
          <c:showPercent val="0"/>
          <c:showBubbleSize val="0"/>
        </c:dLbls>
        <c:gapWidth val="150"/>
        <c:shape val="box"/>
        <c:axId val="212837488"/>
        <c:axId val="212838048"/>
        <c:axId val="166128720"/>
      </c:bar3DChart>
      <c:catAx>
        <c:axId val="2128374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212838048"/>
        <c:crosses val="autoZero"/>
        <c:auto val="1"/>
        <c:lblAlgn val="ctr"/>
        <c:lblOffset val="100"/>
        <c:noMultiLvlLbl val="0"/>
      </c:catAx>
      <c:valAx>
        <c:axId val="21283804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212837488"/>
        <c:crosses val="autoZero"/>
        <c:crossBetween val="between"/>
      </c:valAx>
      <c:serAx>
        <c:axId val="166128720"/>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212838048"/>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6912"/>
          </a:xfrm>
          <a:prstGeom prst="rect">
            <a:avLst/>
          </a:prstGeom>
        </p:spPr>
        <p:txBody>
          <a:bodyPr vert="horz" lIns="93287" tIns="46644" rIns="93287" bIns="46644" rtlCol="0"/>
          <a:lstStyle>
            <a:lvl1pPr algn="r">
              <a:defRPr sz="1200"/>
            </a:lvl1pPr>
          </a:lstStyle>
          <a:p>
            <a:fld id="{9FA1102E-41BA-41B5-B4F9-1B9FA00D2403}" type="datetimeFigureOut">
              <a:rPr lang="en-US" smtClean="0"/>
              <a:t>11/4/2016</a:t>
            </a:fld>
            <a:endParaRPr lang="en-US"/>
          </a:p>
        </p:txBody>
      </p:sp>
      <p:sp>
        <p:nvSpPr>
          <p:cNvPr id="4" name="Slide Image Placeholder 3"/>
          <p:cNvSpPr>
            <a:spLocks noGrp="1" noRot="1" noChangeAspect="1"/>
          </p:cNvSpPr>
          <p:nvPr>
            <p:ph type="sldImg" idx="2"/>
          </p:nvPr>
        </p:nvSpPr>
        <p:spPr>
          <a:xfrm>
            <a:off x="1416050" y="1163638"/>
            <a:ext cx="4187825"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6"/>
            <a:ext cx="5615940" cy="3664208"/>
          </a:xfrm>
          <a:prstGeom prst="rect">
            <a:avLst/>
          </a:prstGeom>
        </p:spPr>
        <p:txBody>
          <a:bodyPr vert="horz" lIns="93287" tIns="46644" rIns="93287" bIns="4664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6911"/>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6911"/>
          </a:xfrm>
          <a:prstGeom prst="rect">
            <a:avLst/>
          </a:prstGeom>
        </p:spPr>
        <p:txBody>
          <a:bodyPr vert="horz" lIns="93287" tIns="46644" rIns="93287" bIns="46644" rtlCol="0" anchor="b"/>
          <a:lstStyle>
            <a:lvl1pPr algn="r">
              <a:defRPr sz="1200"/>
            </a:lvl1pPr>
          </a:lstStyle>
          <a:p>
            <a:fld id="{9BFA0A9F-C022-4C01-A6F8-E563B40D2E29}" type="slidenum">
              <a:rPr lang="en-US" smtClean="0"/>
              <a:t>‹#›</a:t>
            </a:fld>
            <a:endParaRPr lang="en-US"/>
          </a:p>
        </p:txBody>
      </p:sp>
    </p:spTree>
    <p:extLst>
      <p:ext uri="{BB962C8B-B14F-4D97-AF65-F5344CB8AC3E}">
        <p14:creationId xmlns:p14="http://schemas.microsoft.com/office/powerpoint/2010/main" val="3154654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1</a:t>
            </a:fld>
            <a:endParaRPr lang="en-US"/>
          </a:p>
        </p:txBody>
      </p:sp>
    </p:spTree>
    <p:extLst>
      <p:ext uri="{BB962C8B-B14F-4D97-AF65-F5344CB8AC3E}">
        <p14:creationId xmlns:p14="http://schemas.microsoft.com/office/powerpoint/2010/main" val="480312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2015</a:t>
            </a:r>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10</a:t>
            </a:fld>
            <a:endParaRPr lang="en-US"/>
          </a:p>
        </p:txBody>
      </p:sp>
    </p:spTree>
    <p:extLst>
      <p:ext uri="{BB962C8B-B14F-4D97-AF65-F5344CB8AC3E}">
        <p14:creationId xmlns:p14="http://schemas.microsoft.com/office/powerpoint/2010/main" val="3161825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A0A9F-C022-4C01-A6F8-E563B40D2E29}" type="slidenum">
              <a:rPr lang="en-US" smtClean="0"/>
              <a:t>11</a:t>
            </a:fld>
            <a:endParaRPr lang="en-US"/>
          </a:p>
        </p:txBody>
      </p:sp>
    </p:spTree>
    <p:extLst>
      <p:ext uri="{BB962C8B-B14F-4D97-AF65-F5344CB8AC3E}">
        <p14:creationId xmlns:p14="http://schemas.microsoft.com/office/powerpoint/2010/main" val="375202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dirty="0" smtClean="0"/>
              <a:t>First offsite easements recorded in Nov 2011. Last in December 2015</a:t>
            </a:r>
          </a:p>
          <a:p>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12</a:t>
            </a:fld>
            <a:endParaRPr lang="en-US"/>
          </a:p>
        </p:txBody>
      </p:sp>
    </p:spTree>
    <p:extLst>
      <p:ext uri="{BB962C8B-B14F-4D97-AF65-F5344CB8AC3E}">
        <p14:creationId xmlns:p14="http://schemas.microsoft.com/office/powerpoint/2010/main" val="1969187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 what's known as NC-17 parcels, which are the 2.5 acre California Valley Subdivision parcels,</a:t>
            </a:r>
            <a:r>
              <a:rPr lang="en-US" baseline="0" dirty="0" smtClean="0"/>
              <a:t> which create a mosaic of connectivity between the Onsite Conservation Lands and the other North Carrizo parcels </a:t>
            </a:r>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13</a:t>
            </a:fld>
            <a:endParaRPr lang="en-US"/>
          </a:p>
        </p:txBody>
      </p:sp>
    </p:spTree>
    <p:extLst>
      <p:ext uri="{BB962C8B-B14F-4D97-AF65-F5344CB8AC3E}">
        <p14:creationId xmlns:p14="http://schemas.microsoft.com/office/powerpoint/2010/main" val="305368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South</a:t>
            </a:r>
            <a:r>
              <a:rPr lang="en-US" baseline="0" dirty="0" smtClean="0"/>
              <a:t> of Soda Lake. Inholdings within and around Carrizo Plain National Monument</a:t>
            </a:r>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14</a:t>
            </a:fld>
            <a:endParaRPr lang="en-US"/>
          </a:p>
        </p:txBody>
      </p:sp>
    </p:spTree>
    <p:extLst>
      <p:ext uri="{BB962C8B-B14F-4D97-AF65-F5344CB8AC3E}">
        <p14:creationId xmlns:p14="http://schemas.microsoft.com/office/powerpoint/2010/main" val="338875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all the Onsite, North Carrizo and South Carrizo Conservation Lands</a:t>
            </a:r>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15</a:t>
            </a:fld>
            <a:endParaRPr lang="en-US"/>
          </a:p>
        </p:txBody>
      </p:sp>
    </p:spTree>
    <p:extLst>
      <p:ext uri="{BB962C8B-B14F-4D97-AF65-F5344CB8AC3E}">
        <p14:creationId xmlns:p14="http://schemas.microsoft.com/office/powerpoint/2010/main" val="2434378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Carrizo Plain National Monument </a:t>
            </a:r>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16</a:t>
            </a:fld>
            <a:endParaRPr lang="en-US"/>
          </a:p>
        </p:txBody>
      </p:sp>
    </p:spTree>
    <p:extLst>
      <p:ext uri="{BB962C8B-B14F-4D97-AF65-F5344CB8AC3E}">
        <p14:creationId xmlns:p14="http://schemas.microsoft.com/office/powerpoint/2010/main" val="3763237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Carrizo</a:t>
            </a:r>
            <a:r>
              <a:rPr lang="en-US" baseline="0" dirty="0" smtClean="0"/>
              <a:t> Plain Ecological Reserve (CDFW)</a:t>
            </a:r>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17</a:t>
            </a:fld>
            <a:endParaRPr lang="en-US"/>
          </a:p>
        </p:txBody>
      </p:sp>
    </p:spTree>
    <p:extLst>
      <p:ext uri="{BB962C8B-B14F-4D97-AF65-F5344CB8AC3E}">
        <p14:creationId xmlns:p14="http://schemas.microsoft.com/office/powerpoint/2010/main" val="2362243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protected lands in North Carrizo related to solar</a:t>
            </a:r>
            <a:r>
              <a:rPr lang="en-US" baseline="0" dirty="0" smtClean="0"/>
              <a:t> sites</a:t>
            </a:r>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18</a:t>
            </a:fld>
            <a:endParaRPr lang="en-US"/>
          </a:p>
        </p:txBody>
      </p:sp>
    </p:spTree>
    <p:extLst>
      <p:ext uri="{BB962C8B-B14F-4D97-AF65-F5344CB8AC3E}">
        <p14:creationId xmlns:p14="http://schemas.microsoft.com/office/powerpoint/2010/main" val="1465241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Baseline surveys produced</a:t>
            </a:r>
            <a:r>
              <a:rPr lang="en-US" baseline="0" dirty="0" smtClean="0"/>
              <a:t> a comprehensive inventory of special-status plant species against which future surveys compared</a:t>
            </a:r>
          </a:p>
          <a:p>
            <a:endParaRPr lang="en-US" baseline="0" dirty="0" smtClean="0"/>
          </a:p>
          <a:p>
            <a:r>
              <a:rPr lang="en-US" baseline="0" dirty="0" smtClean="0"/>
              <a:t>In general, most species of rare plants increased in absolute cover, density, and numbers of plants between 2013 and </a:t>
            </a:r>
            <a:r>
              <a:rPr lang="en-US" baseline="0" dirty="0" err="1" smtClean="0"/>
              <a:t>and</a:t>
            </a:r>
            <a:r>
              <a:rPr lang="en-US" baseline="0" dirty="0" smtClean="0"/>
              <a:t> 2015 monitoring.</a:t>
            </a:r>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19</a:t>
            </a:fld>
            <a:endParaRPr lang="en-US"/>
          </a:p>
        </p:txBody>
      </p:sp>
    </p:spTree>
    <p:extLst>
      <p:ext uri="{BB962C8B-B14F-4D97-AF65-F5344CB8AC3E}">
        <p14:creationId xmlns:p14="http://schemas.microsoft.com/office/powerpoint/2010/main" val="1036970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A0A9F-C022-4C01-A6F8-E563B40D2E29}" type="slidenum">
              <a:rPr lang="en-US" smtClean="0"/>
              <a:t>2</a:t>
            </a:fld>
            <a:endParaRPr lang="en-US"/>
          </a:p>
        </p:txBody>
      </p:sp>
    </p:spTree>
    <p:extLst>
      <p:ext uri="{BB962C8B-B14F-4D97-AF65-F5344CB8AC3E}">
        <p14:creationId xmlns:p14="http://schemas.microsoft.com/office/powerpoint/2010/main" val="1403474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A0A9F-C022-4C01-A6F8-E563B40D2E29}" type="slidenum">
              <a:rPr lang="en-US" smtClean="0"/>
              <a:t>20</a:t>
            </a:fld>
            <a:endParaRPr lang="en-US"/>
          </a:p>
        </p:txBody>
      </p:sp>
    </p:spTree>
    <p:extLst>
      <p:ext uri="{BB962C8B-B14F-4D97-AF65-F5344CB8AC3E}">
        <p14:creationId xmlns:p14="http://schemas.microsoft.com/office/powerpoint/2010/main" val="3672911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21</a:t>
            </a:fld>
            <a:endParaRPr lang="en-US"/>
          </a:p>
        </p:txBody>
      </p:sp>
    </p:spTree>
    <p:extLst>
      <p:ext uri="{BB962C8B-B14F-4D97-AF65-F5344CB8AC3E}">
        <p14:creationId xmlns:p14="http://schemas.microsoft.com/office/powerpoint/2010/main" val="3727125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variety of monitoring techniques have been used over the</a:t>
            </a:r>
            <a:r>
              <a:rPr lang="en-US" baseline="0" dirty="0" smtClean="0"/>
              <a:t> six years of management of the Conservation Lands. Some techniques that were used during the initial years, such as spot lighting and camera stations, have been replaced by a radio telemetry study, required by the projects ITP.  I present further details on GKR and SJKF monitoring in the following slides</a:t>
            </a:r>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22</a:t>
            </a:fld>
            <a:endParaRPr lang="en-US"/>
          </a:p>
        </p:txBody>
      </p:sp>
    </p:spTree>
    <p:extLst>
      <p:ext uri="{BB962C8B-B14F-4D97-AF65-F5344CB8AC3E}">
        <p14:creationId xmlns:p14="http://schemas.microsoft.com/office/powerpoint/2010/main" val="802383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Mapping surveys of GKR precincts based on presence of typical sign such as tracks, tail drags, scat, hay stacks, and suitable burrow openings</a:t>
            </a:r>
          </a:p>
          <a:p>
            <a:r>
              <a:rPr lang="en-US" dirty="0" smtClean="0"/>
              <a:t>Starting in 2014, an</a:t>
            </a:r>
            <a:r>
              <a:rPr lang="en-US" baseline="0" dirty="0" smtClean="0"/>
              <a:t> approved sub-sampling method was applied, where 10 % of offsite North and South Carrizo Conservation Lands were mapped, and 100% of the onsite CVSR MA was mapped, where GKR occur. </a:t>
            </a: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23</a:t>
            </a:fld>
            <a:endParaRPr lang="en-US"/>
          </a:p>
        </p:txBody>
      </p:sp>
    </p:spTree>
    <p:extLst>
      <p:ext uri="{BB962C8B-B14F-4D97-AF65-F5344CB8AC3E}">
        <p14:creationId xmlns:p14="http://schemas.microsoft.com/office/powerpoint/2010/main" val="3035085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Maps</a:t>
            </a:r>
            <a:r>
              <a:rPr lang="en-US" baseline="0" dirty="0" smtClean="0"/>
              <a:t> are generated of the distribution of GKR precincts on the Conservation Lands.  This map shows the onsite population as mapped in year 4 (fall 2014)</a:t>
            </a:r>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24</a:t>
            </a:fld>
            <a:endParaRPr lang="en-US"/>
          </a:p>
        </p:txBody>
      </p:sp>
    </p:spTree>
    <p:extLst>
      <p:ext uri="{BB962C8B-B14F-4D97-AF65-F5344CB8AC3E}">
        <p14:creationId xmlns:p14="http://schemas.microsoft.com/office/powerpoint/2010/main" val="168066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Trapping</a:t>
            </a:r>
            <a:r>
              <a:rPr lang="en-US" baseline="0" dirty="0" smtClean="0"/>
              <a:t> g</a:t>
            </a:r>
            <a:r>
              <a:rPr lang="en-US" dirty="0" smtClean="0"/>
              <a:t>rids/sites</a:t>
            </a:r>
            <a:r>
              <a:rPr lang="en-US" baseline="0" dirty="0" smtClean="0"/>
              <a:t> had 100 traps each.  A total of 1200 trap nights for onsite, and 1200 trap nights for south Carrizo reference site</a:t>
            </a:r>
          </a:p>
          <a:p>
            <a:endParaRPr lang="en-US" baseline="0" dirty="0" smtClean="0"/>
          </a:p>
          <a:p>
            <a:r>
              <a:rPr lang="en-US" baseline="0" dirty="0" smtClean="0"/>
              <a:t>Pit tags used to confirm re-captures</a:t>
            </a:r>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25</a:t>
            </a:fld>
            <a:endParaRPr lang="en-US"/>
          </a:p>
        </p:txBody>
      </p:sp>
    </p:spTree>
    <p:extLst>
      <p:ext uri="{BB962C8B-B14F-4D97-AF65-F5344CB8AC3E}">
        <p14:creationId xmlns:p14="http://schemas.microsoft.com/office/powerpoint/2010/main" val="1860240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baseline="0" dirty="0" smtClean="0"/>
              <a:t>Picture is of a old relocation pen for GKR, showing fresh activity</a:t>
            </a:r>
          </a:p>
          <a:p>
            <a:endParaRPr lang="en-US" dirty="0" smtClean="0"/>
          </a:p>
          <a:p>
            <a:r>
              <a:rPr lang="en-US" dirty="0" smtClean="0"/>
              <a:t>Density over time trend calculated only for those parcels that were sampled in multiple</a:t>
            </a:r>
            <a:r>
              <a:rPr lang="en-US" baseline="0" dirty="0" smtClean="0"/>
              <a:t> years.  </a:t>
            </a:r>
          </a:p>
          <a:p>
            <a:r>
              <a:rPr lang="en-US" baseline="0" dirty="0" smtClean="0"/>
              <a:t>Year 1 and 2 data provide a baseline to compare general trends in population moving forward.  </a:t>
            </a:r>
          </a:p>
          <a:p>
            <a:pPr defTabSz="932871">
              <a:defRPr/>
            </a:pPr>
            <a:endParaRPr lang="en-US" dirty="0"/>
          </a:p>
          <a:p>
            <a:pPr defTabSz="932871">
              <a:defRPr/>
            </a:pPr>
            <a:r>
              <a:rPr lang="en-US" dirty="0"/>
              <a:t>As expected, overall densities of giant kangaroo rat precincts were the highest on the South Carrizo Conservation Lands. These parcels are surrounded by the CPNM, where there is a dense giant kangaroo rat population. Results from Year 1 through Year 4 indicate a fluctuation in density estimates across all of the South Carrizo Conservation Lands, in which density decreased in Year 2 (2012-2013) but rose in Year 4 (2014-15).</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BFA0A9F-C022-4C01-A6F8-E563B40D2E29}" type="slidenum">
              <a:rPr lang="en-US" smtClean="0"/>
              <a:t>26</a:t>
            </a:fld>
            <a:endParaRPr lang="en-US"/>
          </a:p>
        </p:txBody>
      </p:sp>
    </p:spTree>
    <p:extLst>
      <p:ext uri="{BB962C8B-B14F-4D97-AF65-F5344CB8AC3E}">
        <p14:creationId xmlns:p14="http://schemas.microsoft.com/office/powerpoint/2010/main" val="2604180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dirty="0"/>
              <a:t>Rainfall totals from the CDF station in the North Carrizo, where rainfall during the 2015-2016 rain year was slightly above the long term annual average of 10.06 inches. South Carrizo in 2016 still below normal (8.83)</a:t>
            </a:r>
          </a:p>
          <a:p>
            <a:pPr defTabSz="932871">
              <a:defRPr/>
            </a:pPr>
            <a:endParaRPr lang="en-US" baseline="0" dirty="0" smtClean="0"/>
          </a:p>
          <a:p>
            <a:pPr defTabSz="932871">
              <a:defRPr/>
            </a:pPr>
            <a:r>
              <a:rPr lang="en-US" baseline="0" dirty="0" smtClean="0"/>
              <a:t>Our results follow general regional trends</a:t>
            </a:r>
          </a:p>
          <a:p>
            <a:pPr defTabSz="932871">
              <a:defRPr/>
            </a:pPr>
            <a:r>
              <a:rPr lang="en-US" dirty="0"/>
              <a:t>A long-term study of giant kangaroo rat populations in the CPNM, called the Carrizo Plain Ecosystem Project (CPEP), documented a steep decline in giant kangaroo rat abundance in 2013, with the lowest estimates of abundance ever recorded at one of the study sites, the Center Well pasture, since the study began in 2007 (Endicott 2014, </a:t>
            </a:r>
            <a:r>
              <a:rPr lang="en-US" dirty="0" err="1"/>
              <a:t>Prugh</a:t>
            </a:r>
            <a:r>
              <a:rPr lang="en-US" dirty="0"/>
              <a:t> et al. 2015). However, summer 2015 trapping data indicate that the study populations of giant kangaroo rats are recovering, with higher abundance and survival recorded (</a:t>
            </a:r>
            <a:r>
              <a:rPr lang="en-US" dirty="0" err="1"/>
              <a:t>Prugh</a:t>
            </a:r>
            <a:r>
              <a:rPr lang="en-US" dirty="0"/>
              <a:t> et al. 2015, Stafford pers. comm. 2015). Giant kangaroo rat populations are known to fluctuate substantially based on drought conditions and seed crop failure (Williams et al. 1993). At the CPEP study sites, plant species richness, vegetation percent cover, and cover by grass species were at extremely low levels in 2014 but increased dramatically in 2015 (</a:t>
            </a:r>
            <a:r>
              <a:rPr lang="en-US" dirty="0" err="1"/>
              <a:t>Prugh</a:t>
            </a:r>
            <a:r>
              <a:rPr lang="en-US" dirty="0"/>
              <a:t> et al. 2015). </a:t>
            </a:r>
            <a:endParaRPr lang="en-US" baseline="0" dirty="0" smtClean="0"/>
          </a:p>
          <a:p>
            <a:pPr defTabSz="932871">
              <a:defRPr/>
            </a:pPr>
            <a:endParaRPr lang="en-US" baseline="0" dirty="0" smtClean="0"/>
          </a:p>
          <a:p>
            <a:pPr defTabSz="932871">
              <a:defRPr/>
            </a:pPr>
            <a:endParaRPr lang="en-US" baseline="0" dirty="0" smtClean="0"/>
          </a:p>
          <a:p>
            <a:pPr defTabSz="932871">
              <a:defRPr/>
            </a:pPr>
            <a:r>
              <a:rPr lang="en-US" baseline="0" dirty="0" smtClean="0"/>
              <a:t>Current data from year 6 surveys suggest this increasing density trend continues, with expansions of the onsite and north Carrizo populations, and stable or increasing south Carrizo populations.   </a:t>
            </a:r>
            <a:endParaRPr lang="en-US" dirty="0" smtClean="0"/>
          </a:p>
          <a:p>
            <a:endParaRPr lang="en-US" dirty="0" smtClean="0"/>
          </a:p>
          <a:p>
            <a:pPr defTabSz="932871">
              <a:defRPr/>
            </a:pPr>
            <a:endParaRPr lang="en-US" dirty="0"/>
          </a:p>
          <a:p>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27</a:t>
            </a:fld>
            <a:endParaRPr lang="en-US"/>
          </a:p>
        </p:txBody>
      </p:sp>
    </p:spTree>
    <p:extLst>
      <p:ext uri="{BB962C8B-B14F-4D97-AF65-F5344CB8AC3E}">
        <p14:creationId xmlns:p14="http://schemas.microsoft.com/office/powerpoint/2010/main" val="3546053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GKR now occur in 7 North Carrizo Conservation Land parcels where they were</a:t>
            </a:r>
            <a:r>
              <a:rPr lang="en-US" baseline="0" dirty="0" smtClean="0"/>
              <a:t> not detected in sample grids during the Year 4 surveys. </a:t>
            </a:r>
            <a:r>
              <a:rPr lang="en-US" dirty="0" smtClean="0"/>
              <a:t> </a:t>
            </a:r>
          </a:p>
          <a:p>
            <a:r>
              <a:rPr lang="en-US" dirty="0" smtClean="0"/>
              <a:t>Includes parcel NC-14 (</a:t>
            </a:r>
            <a:r>
              <a:rPr lang="en-US" dirty="0" err="1" smtClean="0"/>
              <a:t>Diefenderfer</a:t>
            </a:r>
            <a:r>
              <a:rPr lang="en-US" dirty="0" smtClean="0"/>
              <a:t>), an area where grassland restoration occurred in 2011 </a:t>
            </a:r>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28</a:t>
            </a:fld>
            <a:endParaRPr lang="en-US"/>
          </a:p>
        </p:txBody>
      </p:sp>
    </p:spTree>
    <p:extLst>
      <p:ext uri="{BB962C8B-B14F-4D97-AF65-F5344CB8AC3E}">
        <p14:creationId xmlns:p14="http://schemas.microsoft.com/office/powerpoint/2010/main" val="1076789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Mapping surveys provide some incidental information on SJKF use (such as observations of scat, or potential dens). </a:t>
            </a:r>
          </a:p>
          <a:p>
            <a:endParaRPr lang="en-US" baseline="0" dirty="0" smtClean="0"/>
          </a:p>
          <a:p>
            <a:r>
              <a:rPr lang="en-US" baseline="0" dirty="0" smtClean="0"/>
              <a:t>HMMP monitoring for SJKF revised in year 5. Spotlighting and camera stations were discontinued due to the limited information they provided on kit fox use, and instead the t</a:t>
            </a:r>
            <a:r>
              <a:rPr lang="en-US" dirty="0" smtClean="0"/>
              <a:t>elemetry</a:t>
            </a:r>
            <a:r>
              <a:rPr lang="en-US" baseline="0" dirty="0" smtClean="0"/>
              <a:t> study using GPS collars, is now the primary technique used to monitor SJKF populations during HMMP Years 5-7; The study is a three year study required by the project ITP, that began in 2015, and will end in 2017.</a:t>
            </a:r>
          </a:p>
          <a:p>
            <a:endParaRPr lang="en-US" baseline="0" dirty="0" smtClean="0"/>
          </a:p>
        </p:txBody>
      </p:sp>
      <p:sp>
        <p:nvSpPr>
          <p:cNvPr id="4" name="Slide Number Placeholder 3"/>
          <p:cNvSpPr>
            <a:spLocks noGrp="1"/>
          </p:cNvSpPr>
          <p:nvPr>
            <p:ph type="sldNum" sz="quarter" idx="10"/>
          </p:nvPr>
        </p:nvSpPr>
        <p:spPr/>
        <p:txBody>
          <a:bodyPr/>
          <a:lstStyle/>
          <a:p>
            <a:fld id="{9BFA0A9F-C022-4C01-A6F8-E563B40D2E29}" type="slidenum">
              <a:rPr lang="en-US" smtClean="0"/>
              <a:t>29</a:t>
            </a:fld>
            <a:endParaRPr lang="en-US"/>
          </a:p>
        </p:txBody>
      </p:sp>
    </p:spTree>
    <p:extLst>
      <p:ext uri="{BB962C8B-B14F-4D97-AF65-F5344CB8AC3E}">
        <p14:creationId xmlns:p14="http://schemas.microsoft.com/office/powerpoint/2010/main" val="121744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A0A9F-C022-4C01-A6F8-E563B40D2E29}" type="slidenum">
              <a:rPr lang="en-US" smtClean="0"/>
              <a:t>3</a:t>
            </a:fld>
            <a:endParaRPr lang="en-US"/>
          </a:p>
        </p:txBody>
      </p:sp>
    </p:spTree>
    <p:extLst>
      <p:ext uri="{BB962C8B-B14F-4D97-AF65-F5344CB8AC3E}">
        <p14:creationId xmlns:p14="http://schemas.microsoft.com/office/powerpoint/2010/main" val="567849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is the location data from the GPS collars of 18 foxes that were tracked over the last 2 years.</a:t>
            </a:r>
            <a:r>
              <a:rPr lang="en-US" baseline="0" dirty="0" smtClean="0"/>
              <a:t> </a:t>
            </a:r>
            <a:r>
              <a:rPr lang="en-US" dirty="0" smtClean="0"/>
              <a:t>Different colors represent different animals.</a:t>
            </a:r>
          </a:p>
          <a:p>
            <a:pPr defTabSz="932871">
              <a:defRPr/>
            </a:pPr>
            <a:r>
              <a:rPr lang="en-US" dirty="0"/>
              <a:t>Telemetry study designed to compare habitat use, reproduction, and mortality between foxes residing on the Project and surrounding Onsite Conservation Lands and a reference population in the northern Carrizo Plain. Currently, there are 10 collared foxes on the Project and Onsite Conservation Lands, and 9 on or around the North Carrizo Conservation Lands reference site.</a:t>
            </a:r>
          </a:p>
          <a:p>
            <a:endParaRPr lang="en-US" dirty="0" smtClean="0"/>
          </a:p>
          <a:p>
            <a:r>
              <a:rPr lang="en-US" dirty="0" smtClean="0"/>
              <a:t>Similar study at Topaz Solar Farm.</a:t>
            </a:r>
            <a:r>
              <a:rPr lang="en-US" baseline="0" dirty="0" smtClean="0"/>
              <a:t>  Data collected in a standardized way between Topaz and CVSR study sites, to yield a robust data set for analysis.</a:t>
            </a:r>
            <a:endParaRPr lang="en-US" dirty="0" smtClean="0"/>
          </a:p>
          <a:p>
            <a:endParaRPr lang="en-US" dirty="0" smtClean="0"/>
          </a:p>
          <a:p>
            <a:r>
              <a:rPr lang="en-US" dirty="0" smtClean="0"/>
              <a:t>During the first year of the study, 22 San Joaquin kit foxes were trapped, radio-collared, and tracked for the CVSR kit fox monitoring study. Each study animal was tracked for 23 to 373 days, depending on when it was captured or, when it moved into the area from TSF (if applicable) , and the number of days it survived </a:t>
            </a:r>
            <a:r>
              <a:rPr lang="en-US" dirty="0" err="1" smtClean="0"/>
              <a:t>postcapture</a:t>
            </a:r>
            <a:r>
              <a:rPr lang="en-US" dirty="0" smtClean="0"/>
              <a:t>. There were a total of 12 males and 10 females tracked.  The sex ratio was fairly even for both study sites, with six males and four females at CVSR and six males and six females at the CPNM reference site.</a:t>
            </a:r>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30</a:t>
            </a:fld>
            <a:endParaRPr lang="en-US"/>
          </a:p>
        </p:txBody>
      </p:sp>
    </p:spTree>
    <p:extLst>
      <p:ext uri="{BB962C8B-B14F-4D97-AF65-F5344CB8AC3E}">
        <p14:creationId xmlns:p14="http://schemas.microsoft.com/office/powerpoint/2010/main" val="4221021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baseline="0" dirty="0" smtClean="0"/>
              <a:t>it is estimated that approximately 14 individual foxes and between three and six breeding pairs used the 6.8-square-mile footprint (of the Project and Onsite Conservation Lands) during Year 4.</a:t>
            </a:r>
          </a:p>
          <a:p>
            <a:pPr defTabSz="932871">
              <a:defRPr/>
            </a:pPr>
            <a:endParaRPr lang="en-US" baseline="0" dirty="0" smtClean="0"/>
          </a:p>
          <a:p>
            <a:pPr defTabSz="932871">
              <a:defRPr/>
            </a:pPr>
            <a:r>
              <a:rPr lang="en-US" baseline="0" dirty="0" smtClean="0"/>
              <a:t>Detections of SJKF in South Carrizo decreased in Year 4. Similar decline detected in CDFW 2014 population estimate from spotlight surveys. The population estimate from the 2014 surveys was 65 animals, which is the lowest number since the surveys began in 2000 (Stafford et al. 2015). However, the 2015 surveys resulted in an estimate of 156 individuals, and most of these were observed on the northern Carrizo Plain (Stafford pers. comm. 2015). </a:t>
            </a:r>
          </a:p>
          <a:p>
            <a:pPr defTabSz="932871">
              <a:defRPr/>
            </a:pPr>
            <a:endParaRPr lang="en-US" baseline="0" dirty="0" smtClean="0"/>
          </a:p>
          <a:p>
            <a:pPr defTabSz="932871">
              <a:defRPr/>
            </a:pPr>
            <a:r>
              <a:rPr lang="en-US" baseline="0" dirty="0" smtClean="0"/>
              <a:t>At conclusion of telemetry study, and starting in Year 8, ecological scent-detection dogs will be used to monitor SJKF populations within the onsite and offsite Conservation Lands.</a:t>
            </a:r>
            <a:endParaRPr lang="en-US" dirty="0" smtClean="0"/>
          </a:p>
          <a:p>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31</a:t>
            </a:fld>
            <a:endParaRPr lang="en-US"/>
          </a:p>
        </p:txBody>
      </p:sp>
    </p:spTree>
    <p:extLst>
      <p:ext uri="{BB962C8B-B14F-4D97-AF65-F5344CB8AC3E}">
        <p14:creationId xmlns:p14="http://schemas.microsoft.com/office/powerpoint/2010/main" val="2010486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Weed such as: Russian thistle, London rocket, black mustard, perennial </a:t>
            </a:r>
            <a:r>
              <a:rPr lang="en-US" dirty="0" err="1" smtClean="0"/>
              <a:t>pepperweed</a:t>
            </a:r>
            <a:r>
              <a:rPr lang="en-US" dirty="0" smtClean="0"/>
              <a:t>,</a:t>
            </a:r>
            <a:r>
              <a:rPr lang="en-US" baseline="0" dirty="0" smtClean="0"/>
              <a:t> Russian knapweed</a:t>
            </a:r>
          </a:p>
          <a:p>
            <a:endParaRPr lang="en-US" baseline="0" dirty="0" smtClean="0"/>
          </a:p>
          <a:p>
            <a:r>
              <a:rPr lang="en-US" baseline="0" dirty="0" smtClean="0"/>
              <a:t>During Year 4 several larger infestations Russian thistle were treated within several areas of onsite and north Carrizo Conservation Lands. Through removal of dead plant material and application of </a:t>
            </a:r>
            <a:r>
              <a:rPr lang="en-US" baseline="0" dirty="0" err="1" smtClean="0"/>
              <a:t>preemergent</a:t>
            </a:r>
            <a:r>
              <a:rPr lang="en-US" baseline="0" dirty="0" smtClean="0"/>
              <a:t> herbicides. Other infestations were characterized by scattered, diffuse occurrences of Russian thistle. </a:t>
            </a:r>
          </a:p>
          <a:p>
            <a:endParaRPr lang="en-US" baseline="0" dirty="0" smtClean="0"/>
          </a:p>
          <a:p>
            <a:r>
              <a:rPr lang="en-US" baseline="0" dirty="0" smtClean="0"/>
              <a:t>widespread occurrence of Russian thistle is likely the result of ongoing drought conditions that have favored the establishment of this species over other annual grassland plants.</a:t>
            </a:r>
          </a:p>
          <a:p>
            <a:endParaRPr lang="en-US" baseline="0" dirty="0" smtClean="0"/>
          </a:p>
          <a:p>
            <a:r>
              <a:rPr lang="en-US" baseline="0" dirty="0" smtClean="0"/>
              <a:t> Russian thistle is commonly favored in drought conditions and declines in years with average or above-average rainfall (because it is outcompeted by other grassland plants). Because the prevalence of Russian thistle is likely to decline during non-drought years and because treatment of these plants would be expensive, logistically difficult, and have the potential to adversely affect wildlife resources (e.g., giant kangaroo rats) where herbicide spraying could occur, these areas were intentionally not targeted for treatment in 2014. Locations will continue to be monitored. </a:t>
            </a:r>
          </a:p>
          <a:p>
            <a:endParaRPr lang="en-US" baseline="0" dirty="0" smtClean="0"/>
          </a:p>
          <a:p>
            <a:r>
              <a:rPr lang="en-US" baseline="0" dirty="0" smtClean="0"/>
              <a:t>Grazing occurs under the direction of the Grazing Management Plan, where specific targets for Residual Dray Matter (RDM) informs grazing. During Year 4, only parcels NC-12 through NC-16 met the criteria for grazing, which occurred from May-June 2015. During Year 5, targeted areas of the onsite Conservation Lands were grazed by sheep from June through July, for the purpose of Russian thistle control. </a:t>
            </a:r>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32</a:t>
            </a:fld>
            <a:endParaRPr lang="en-US"/>
          </a:p>
        </p:txBody>
      </p:sp>
    </p:spTree>
    <p:extLst>
      <p:ext uri="{BB962C8B-B14F-4D97-AF65-F5344CB8AC3E}">
        <p14:creationId xmlns:p14="http://schemas.microsoft.com/office/powerpoint/2010/main" val="3497581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habitat restoration efforts have occurred on the Conservation Lands, under the direction of</a:t>
            </a:r>
            <a:r>
              <a:rPr lang="en-US" baseline="0" dirty="0" smtClean="0"/>
              <a:t> separate Habitat Restoration and Revegetation Plans.  Management and maintenance of these efforts do not occur under the direction of the HMMP. </a:t>
            </a:r>
          </a:p>
          <a:p>
            <a:pPr defTabSz="932871">
              <a:defRPr/>
            </a:pPr>
            <a:endParaRPr lang="en-US" baseline="0" dirty="0" smtClean="0"/>
          </a:p>
          <a:p>
            <a:pPr defTabSz="932871">
              <a:defRPr/>
            </a:pPr>
            <a:r>
              <a:rPr lang="en-US" baseline="0" dirty="0" smtClean="0"/>
              <a:t>Restored wetlands now support federally listed endangered fairy shrimp (</a:t>
            </a:r>
            <a:r>
              <a:rPr lang="en-US" baseline="0" dirty="0" err="1" smtClean="0"/>
              <a:t>Branchinecta</a:t>
            </a:r>
            <a:r>
              <a:rPr lang="en-US" baseline="0" dirty="0" smtClean="0"/>
              <a:t> </a:t>
            </a:r>
            <a:r>
              <a:rPr lang="en-US" baseline="0" dirty="0" err="1" smtClean="0"/>
              <a:t>longiantenna</a:t>
            </a:r>
            <a:r>
              <a:rPr lang="en-US" baseline="0" dirty="0" smtClean="0"/>
              <a:t>). Despite 4 years drought, met long-term success criteria</a:t>
            </a:r>
            <a:endParaRPr lang="en-US" dirty="0" smtClean="0"/>
          </a:p>
          <a:p>
            <a:endParaRPr lang="en-US" baseline="0" dirty="0" smtClean="0"/>
          </a:p>
          <a:p>
            <a:pPr defTabSz="932871">
              <a:defRPr/>
            </a:pPr>
            <a:r>
              <a:rPr lang="en-US" baseline="0" dirty="0" smtClean="0"/>
              <a:t>Parcels NC-12 through NC-16 were disked and seeded with a nurse crop of common barley in December 2011. Subsequently, a native grass species seed mix was aerially applied in late December 2011. Restored grassland habitat now supports populations of GKR; Despite 4 years drought, on track to meet long-term success criteria.</a:t>
            </a:r>
            <a:endParaRPr lang="en-US" dirty="0" smtClean="0"/>
          </a:p>
          <a:p>
            <a:endParaRPr lang="en-US" baseline="0" dirty="0" smtClean="0"/>
          </a:p>
          <a:p>
            <a:r>
              <a:rPr lang="en-US" baseline="0" dirty="0" smtClean="0"/>
              <a:t>Pilot Shrub Study designed to evaluate different shrub planting techniques and investigate main variables associated with successful restoration of </a:t>
            </a:r>
            <a:r>
              <a:rPr lang="en-US" baseline="0" dirty="0" err="1" smtClean="0"/>
              <a:t>shrubland</a:t>
            </a:r>
            <a:r>
              <a:rPr lang="en-US" baseline="0" dirty="0" smtClean="0"/>
              <a:t> habitat. Results will be used determine the most appropriate site preparation techniques, target shrub species (if </a:t>
            </a:r>
            <a:r>
              <a:rPr lang="en-US" baseline="0" dirty="0" err="1" smtClean="0"/>
              <a:t>shrubland</a:t>
            </a:r>
            <a:r>
              <a:rPr lang="en-US" baseline="0" dirty="0" smtClean="0"/>
              <a:t> habitat is determined to be appropriate), and long-term success criteria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BFA0A9F-C022-4C01-A6F8-E563B40D2E29}" type="slidenum">
              <a:rPr lang="en-US" smtClean="0"/>
              <a:t>33</a:t>
            </a:fld>
            <a:endParaRPr lang="en-US"/>
          </a:p>
        </p:txBody>
      </p:sp>
    </p:spTree>
    <p:extLst>
      <p:ext uri="{BB962C8B-B14F-4D97-AF65-F5344CB8AC3E}">
        <p14:creationId xmlns:p14="http://schemas.microsoft.com/office/powerpoint/2010/main" val="59056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A0A9F-C022-4C01-A6F8-E563B40D2E29}" type="slidenum">
              <a:rPr lang="en-US" smtClean="0"/>
              <a:t>34</a:t>
            </a:fld>
            <a:endParaRPr lang="en-US"/>
          </a:p>
        </p:txBody>
      </p:sp>
    </p:spTree>
    <p:extLst>
      <p:ext uri="{BB962C8B-B14F-4D97-AF65-F5344CB8AC3E}">
        <p14:creationId xmlns:p14="http://schemas.microsoft.com/office/powerpoint/2010/main" val="367549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fld id="{9BFA0A9F-C022-4C01-A6F8-E563B40D2E29}" type="slidenum">
              <a:rPr lang="en-US" smtClean="0"/>
              <a:t>4</a:t>
            </a:fld>
            <a:endParaRPr lang="en-US"/>
          </a:p>
        </p:txBody>
      </p:sp>
    </p:spTree>
    <p:extLst>
      <p:ext uri="{BB962C8B-B14F-4D97-AF65-F5344CB8AC3E}">
        <p14:creationId xmlns:p14="http://schemas.microsoft.com/office/powerpoint/2010/main" val="2594265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Adaptive </a:t>
            </a:r>
            <a:r>
              <a:rPr lang="en-US" dirty="0" err="1"/>
              <a:t>Aanagement</a:t>
            </a:r>
            <a:r>
              <a:rPr lang="en-US" dirty="0"/>
              <a:t> Plan</a:t>
            </a:r>
          </a:p>
          <a:p>
            <a:endParaRPr lang="en-US" dirty="0"/>
          </a:p>
          <a:p>
            <a:r>
              <a:rPr lang="en-US" dirty="0"/>
              <a:t>Year 1 of the HMMP monitoring began in September 2011, and the year is defined through August of 2012.</a:t>
            </a:r>
          </a:p>
          <a:p>
            <a:r>
              <a:rPr lang="en-US" dirty="0"/>
              <a:t>We are currently in Year 6 of monitoring.</a:t>
            </a:r>
          </a:p>
        </p:txBody>
      </p:sp>
      <p:sp>
        <p:nvSpPr>
          <p:cNvPr id="4" name="Slide Number Placeholder 3"/>
          <p:cNvSpPr>
            <a:spLocks noGrp="1"/>
          </p:cNvSpPr>
          <p:nvPr>
            <p:ph type="sldNum" sz="quarter" idx="10"/>
          </p:nvPr>
        </p:nvSpPr>
        <p:spPr/>
        <p:txBody>
          <a:bodyPr/>
          <a:lstStyle/>
          <a:p>
            <a:fld id="{9BFA0A9F-C022-4C01-A6F8-E563B40D2E29}" type="slidenum">
              <a:rPr lang="en-US" smtClean="0"/>
              <a:t>5</a:t>
            </a:fld>
            <a:endParaRPr lang="en-US"/>
          </a:p>
        </p:txBody>
      </p:sp>
    </p:spTree>
    <p:extLst>
      <p:ext uri="{BB962C8B-B14F-4D97-AF65-F5344CB8AC3E}">
        <p14:creationId xmlns:p14="http://schemas.microsoft.com/office/powerpoint/2010/main" val="3548799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Conservation Lands recorded in phases or batches ahead of construction phases.  </a:t>
            </a:r>
          </a:p>
          <a:p>
            <a:endParaRPr lang="en-US" dirty="0" smtClean="0"/>
          </a:p>
          <a:p>
            <a:r>
              <a:rPr lang="en-US" dirty="0" smtClean="0"/>
              <a:t>First onsite easements recorded in Nov 2011. Last in September 2015</a:t>
            </a:r>
          </a:p>
          <a:p>
            <a:endParaRPr lang="en-US" dirty="0" smtClean="0"/>
          </a:p>
          <a:p>
            <a:r>
              <a:rPr lang="en-US" dirty="0" smtClean="0"/>
              <a:t>After the initial post construction monitoring period, by Year 10, most monitoring intervals</a:t>
            </a:r>
            <a:r>
              <a:rPr lang="en-US" baseline="0" dirty="0" smtClean="0"/>
              <a:t> change to every 5 years in perpetuity</a:t>
            </a:r>
            <a:r>
              <a:rPr lang="en-US" dirty="0" smtClean="0"/>
              <a:t> </a:t>
            </a:r>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6</a:t>
            </a:fld>
            <a:endParaRPr lang="en-US"/>
          </a:p>
        </p:txBody>
      </p:sp>
    </p:spTree>
    <p:extLst>
      <p:ext uri="{BB962C8B-B14F-4D97-AF65-F5344CB8AC3E}">
        <p14:creationId xmlns:p14="http://schemas.microsoft.com/office/powerpoint/2010/main" val="1062631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protected in “batches” ahead of CVSR construction phases</a:t>
            </a:r>
          </a:p>
          <a:p>
            <a:endParaRPr lang="en-US" dirty="0"/>
          </a:p>
          <a:p>
            <a:r>
              <a:rPr lang="en-US" dirty="0"/>
              <a:t>Batch 1-</a:t>
            </a:r>
            <a:r>
              <a:rPr lang="en-US" dirty="0" smtClean="0"/>
              <a:t>2011</a:t>
            </a:r>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7</a:t>
            </a:fld>
            <a:endParaRPr lang="en-US"/>
          </a:p>
        </p:txBody>
      </p:sp>
    </p:spTree>
    <p:extLst>
      <p:ext uri="{BB962C8B-B14F-4D97-AF65-F5344CB8AC3E}">
        <p14:creationId xmlns:p14="http://schemas.microsoft.com/office/powerpoint/2010/main" val="269784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2011-2012</a:t>
            </a:r>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8</a:t>
            </a:fld>
            <a:endParaRPr lang="en-US"/>
          </a:p>
        </p:txBody>
      </p:sp>
    </p:spTree>
    <p:extLst>
      <p:ext uri="{BB962C8B-B14F-4D97-AF65-F5344CB8AC3E}">
        <p14:creationId xmlns:p14="http://schemas.microsoft.com/office/powerpoint/2010/main" val="1326913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2012</a:t>
            </a:r>
            <a:endParaRPr lang="en-US" dirty="0"/>
          </a:p>
        </p:txBody>
      </p:sp>
      <p:sp>
        <p:nvSpPr>
          <p:cNvPr id="4" name="Slide Number Placeholder 3"/>
          <p:cNvSpPr>
            <a:spLocks noGrp="1"/>
          </p:cNvSpPr>
          <p:nvPr>
            <p:ph type="sldNum" sz="quarter" idx="10"/>
          </p:nvPr>
        </p:nvSpPr>
        <p:spPr/>
        <p:txBody>
          <a:bodyPr/>
          <a:lstStyle/>
          <a:p>
            <a:fld id="{9BFA0A9F-C022-4C01-A6F8-E563B40D2E29}" type="slidenum">
              <a:rPr lang="en-US" smtClean="0"/>
              <a:t>9</a:t>
            </a:fld>
            <a:endParaRPr lang="en-US"/>
          </a:p>
        </p:txBody>
      </p:sp>
    </p:spTree>
    <p:extLst>
      <p:ext uri="{BB962C8B-B14F-4D97-AF65-F5344CB8AC3E}">
        <p14:creationId xmlns:p14="http://schemas.microsoft.com/office/powerpoint/2010/main" val="21130903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4147" name="Rectangle 3"/>
          <p:cNvSpPr>
            <a:spLocks noGrp="1" noChangeArrowheads="1"/>
          </p:cNvSpPr>
          <p:nvPr>
            <p:ph type="ctrTitle" hasCustomPrompt="1"/>
          </p:nvPr>
        </p:nvSpPr>
        <p:spPr>
          <a:xfrm>
            <a:off x="0" y="3429000"/>
            <a:ext cx="9144000" cy="1097280"/>
          </a:xfrm>
        </p:spPr>
        <p:txBody>
          <a:bodyPr/>
          <a:lstStyle>
            <a:lvl1pPr algn="ctr">
              <a:defRPr sz="4000">
                <a:solidFill>
                  <a:schemeClr val="tx1"/>
                </a:solidFill>
                <a:latin typeface="Century Gothic" panose="020B0502020202020204" pitchFamily="34" charset="0"/>
              </a:defRPr>
            </a:lvl1pPr>
          </a:lstStyle>
          <a:p>
            <a:r>
              <a:rPr lang="en-US" dirty="0" err="1" smtClean="0"/>
              <a:t>Powerpoint</a:t>
            </a:r>
            <a:r>
              <a:rPr lang="en-US" dirty="0" smtClean="0"/>
              <a:t> Template</a:t>
            </a:r>
            <a:endParaRPr lang="en-US" dirty="0"/>
          </a:p>
        </p:txBody>
      </p:sp>
      <p:sp>
        <p:nvSpPr>
          <p:cNvPr id="134148" name="Rectangle 4"/>
          <p:cNvSpPr>
            <a:spLocks noGrp="1" noChangeArrowheads="1"/>
          </p:cNvSpPr>
          <p:nvPr>
            <p:ph type="subTitle" idx="1" hasCustomPrompt="1"/>
          </p:nvPr>
        </p:nvSpPr>
        <p:spPr>
          <a:xfrm>
            <a:off x="0" y="4648200"/>
            <a:ext cx="9144000" cy="457200"/>
          </a:xfrm>
        </p:spPr>
        <p:txBody>
          <a:bodyPr/>
          <a:lstStyle>
            <a:lvl1pPr marL="0" indent="0" algn="ctr">
              <a:buFontTx/>
              <a:buNone/>
              <a:defRPr sz="2000" b="0" baseline="0">
                <a:solidFill>
                  <a:schemeClr val="tx1"/>
                </a:solidFill>
                <a:effectLst/>
                <a:latin typeface="Century Gothic" panose="020B0502020202020204" pitchFamily="34" charset="0"/>
              </a:defRPr>
            </a:lvl1pPr>
          </a:lstStyle>
          <a:p>
            <a:r>
              <a:rPr lang="en-US" dirty="0" smtClean="0"/>
              <a:t>Presented by</a:t>
            </a:r>
            <a:endParaRPr lang="en-US" dirty="0"/>
          </a:p>
          <a:p>
            <a:endParaRPr lang="en-US" dirty="0"/>
          </a:p>
          <a:p>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4143" y="1676400"/>
            <a:ext cx="5615715" cy="1280160"/>
          </a:xfrm>
          <a:prstGeom prst="rect">
            <a:avLst/>
          </a:prstGeom>
        </p:spPr>
      </p:pic>
    </p:spTree>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19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2"/>
          </p:nvPr>
        </p:nvSpPr>
        <p:spPr>
          <a:xfrm>
            <a:off x="6781800" y="6245225"/>
            <a:ext cx="2133600" cy="476250"/>
          </a:xfrm>
          <a:prstGeom prst="rect">
            <a:avLst/>
          </a:prstGeom>
          <a:ln/>
        </p:spPr>
        <p:txBody>
          <a:bodyPr/>
          <a:lstStyle>
            <a:lvl1pPr>
              <a:defRPr/>
            </a:lvl1pPr>
          </a:lstStyle>
          <a:p>
            <a:pPr>
              <a:defRPr/>
            </a:pPr>
            <a:endParaRPr lang="en-US"/>
          </a:p>
          <a:p>
            <a:pPr>
              <a:defRPr/>
            </a:pPr>
            <a:fld id="{D79C0AF7-3C83-4C1F-A5E4-1D5DF04157FD}" type="slidenum">
              <a:rPr lang="en-US"/>
              <a:pPr>
                <a:defRPr/>
              </a:pPr>
              <a:t>‹#›</a:t>
            </a:fld>
            <a:endParaRPr lang="en-US"/>
          </a:p>
        </p:txBody>
      </p:sp>
    </p:spTree>
    <p:extLst>
      <p:ext uri="{BB962C8B-B14F-4D97-AF65-F5344CB8AC3E}">
        <p14:creationId xmlns:p14="http://schemas.microsoft.com/office/powerpoint/2010/main" val="200223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192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5896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2192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5896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6"/>
          <p:cNvSpPr>
            <a:spLocks noGrp="1" noChangeArrowheads="1"/>
          </p:cNvSpPr>
          <p:nvPr>
            <p:ph type="sldNum" sz="quarter" idx="12"/>
          </p:nvPr>
        </p:nvSpPr>
        <p:spPr>
          <a:xfrm>
            <a:off x="6781800" y="6245225"/>
            <a:ext cx="2133600" cy="476250"/>
          </a:xfrm>
          <a:prstGeom prst="rect">
            <a:avLst/>
          </a:prstGeom>
          <a:ln/>
        </p:spPr>
        <p:txBody>
          <a:bodyPr/>
          <a:lstStyle>
            <a:lvl1pPr>
              <a:defRPr/>
            </a:lvl1pPr>
          </a:lstStyle>
          <a:p>
            <a:pPr>
              <a:defRPr/>
            </a:pPr>
            <a:endParaRPr lang="en-US"/>
          </a:p>
          <a:p>
            <a:pPr>
              <a:defRPr/>
            </a:pPr>
            <a:fld id="{BDC6F7A4-3742-433B-900A-40937FC569CF}" type="slidenum">
              <a:rPr lang="en-US"/>
              <a:pPr>
                <a:defRPr/>
              </a:pPr>
              <a:t>‹#›</a:t>
            </a:fld>
            <a:endParaRPr lang="en-US"/>
          </a:p>
        </p:txBody>
      </p:sp>
      <p:sp>
        <p:nvSpPr>
          <p:cNvPr id="10" name="Title 1"/>
          <p:cNvSpPr>
            <a:spLocks noGrp="1"/>
          </p:cNvSpPr>
          <p:nvPr>
            <p:ph type="title"/>
          </p:nvPr>
        </p:nvSpPr>
        <p:spPr>
          <a:xfrm>
            <a:off x="0" y="-1"/>
            <a:ext cx="9144000" cy="91440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420611163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4"/>
          <p:cNvSpPr>
            <a:spLocks noGrp="1" noChangeArrowheads="1"/>
          </p:cNvSpPr>
          <p:nvPr>
            <p:ph type="dt" sz="half" idx="10"/>
          </p:nvPr>
        </p:nvSpPr>
        <p:spPr>
          <a:xfrm>
            <a:off x="5181600" y="5029200"/>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914400" y="5105400"/>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781800" y="6245225"/>
            <a:ext cx="2133600" cy="476250"/>
          </a:xfrm>
          <a:prstGeom prst="rect">
            <a:avLst/>
          </a:prstGeom>
          <a:ln/>
        </p:spPr>
        <p:txBody>
          <a:bodyPr/>
          <a:lstStyle>
            <a:lvl1pPr>
              <a:defRPr/>
            </a:lvl1pPr>
          </a:lstStyle>
          <a:p>
            <a:pPr>
              <a:defRPr/>
            </a:pPr>
            <a:endParaRPr lang="en-US"/>
          </a:p>
          <a:p>
            <a:pPr>
              <a:defRPr/>
            </a:pPr>
            <a:fld id="{3BAB92C2-4337-45DE-8EB5-6FA2E24C970D}" type="slidenum">
              <a:rPr lang="en-US"/>
              <a:pPr>
                <a:defRPr/>
              </a:pPr>
              <a:t>‹#›</a:t>
            </a:fld>
            <a:endParaRPr lang="en-US"/>
          </a:p>
        </p:txBody>
      </p:sp>
    </p:spTree>
    <p:extLst>
      <p:ext uri="{BB962C8B-B14F-4D97-AF65-F5344CB8AC3E}">
        <p14:creationId xmlns:p14="http://schemas.microsoft.com/office/powerpoint/2010/main" val="911651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781800" y="6245225"/>
            <a:ext cx="2133600" cy="476250"/>
          </a:xfrm>
          <a:prstGeom prst="rect">
            <a:avLst/>
          </a:prstGeom>
          <a:ln/>
        </p:spPr>
        <p:txBody>
          <a:bodyPr/>
          <a:lstStyle>
            <a:lvl1pPr>
              <a:defRPr/>
            </a:lvl1pPr>
          </a:lstStyle>
          <a:p>
            <a:pPr>
              <a:defRPr/>
            </a:pPr>
            <a:endParaRPr lang="en-US"/>
          </a:p>
          <a:p>
            <a:pPr>
              <a:defRPr/>
            </a:pPr>
            <a:fld id="{3FCC9C91-1697-49BB-B994-EA0871E817F2}" type="slidenum">
              <a:rPr lang="en-US"/>
              <a:pPr>
                <a:defRPr/>
              </a:pPr>
              <a:t>‹#›</a:t>
            </a:fld>
            <a:endParaRPr lang="en-US"/>
          </a:p>
        </p:txBody>
      </p:sp>
      <p:sp>
        <p:nvSpPr>
          <p:cNvPr id="5" name="Title 1"/>
          <p:cNvSpPr>
            <a:spLocks noGrp="1"/>
          </p:cNvSpPr>
          <p:nvPr>
            <p:ph type="title"/>
          </p:nvPr>
        </p:nvSpPr>
        <p:spPr>
          <a:xfrm>
            <a:off x="0" y="-1"/>
            <a:ext cx="9144000" cy="914400"/>
          </a:xfrm>
        </p:spPr>
        <p:txBody>
          <a:bodyPr/>
          <a:lstStyle/>
          <a:p>
            <a:r>
              <a:rPr lang="en-US" smtClean="0"/>
              <a:t>Click to edit Master title style</a:t>
            </a:r>
            <a:endParaRPr lang="en-US"/>
          </a:p>
        </p:txBody>
      </p:sp>
    </p:spTree>
    <p:extLst>
      <p:ext uri="{BB962C8B-B14F-4D97-AF65-F5344CB8AC3E}">
        <p14:creationId xmlns:p14="http://schemas.microsoft.com/office/powerpoint/2010/main" val="4094386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90599"/>
            <a:ext cx="5486400" cy="3736975"/>
          </a:xfrm>
        </p:spPr>
        <p:txBody>
          <a:bodyPr lIns="91440" tIns="45720" rIns="91440" bIns="4572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noChangeArrowheads="1"/>
          </p:cNvSpPr>
          <p:nvPr>
            <p:ph type="sldNum" sz="quarter" idx="12"/>
          </p:nvPr>
        </p:nvSpPr>
        <p:spPr>
          <a:xfrm>
            <a:off x="6781800" y="6245225"/>
            <a:ext cx="2133600" cy="476250"/>
          </a:xfrm>
          <a:prstGeom prst="rect">
            <a:avLst/>
          </a:prstGeom>
          <a:ln/>
        </p:spPr>
        <p:txBody>
          <a:bodyPr/>
          <a:lstStyle>
            <a:lvl1pPr>
              <a:defRPr/>
            </a:lvl1pPr>
          </a:lstStyle>
          <a:p>
            <a:pPr>
              <a:defRPr/>
            </a:pPr>
            <a:endParaRPr lang="en-US"/>
          </a:p>
          <a:p>
            <a:pPr>
              <a:defRPr/>
            </a:pPr>
            <a:fld id="{1DA7B5A7-4541-4541-92EA-E5431D5C5897}" type="slidenum">
              <a:rPr lang="en-US"/>
              <a:pPr>
                <a:defRPr/>
              </a:pPr>
              <a:t>‹#›</a:t>
            </a:fld>
            <a:endParaRPr lang="en-US"/>
          </a:p>
        </p:txBody>
      </p:sp>
    </p:spTree>
    <p:extLst>
      <p:ext uri="{BB962C8B-B14F-4D97-AF65-F5344CB8AC3E}">
        <p14:creationId xmlns:p14="http://schemas.microsoft.com/office/powerpoint/2010/main" val="460836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2"/>
          </p:nvPr>
        </p:nvSpPr>
        <p:spPr>
          <a:xfrm>
            <a:off x="6781800" y="6245225"/>
            <a:ext cx="2133600" cy="476250"/>
          </a:xfrm>
          <a:prstGeom prst="rect">
            <a:avLst/>
          </a:prstGeom>
          <a:ln/>
        </p:spPr>
        <p:txBody>
          <a:bodyPr/>
          <a:lstStyle>
            <a:lvl1pPr>
              <a:defRPr/>
            </a:lvl1pPr>
          </a:lstStyle>
          <a:p>
            <a:pPr>
              <a:defRPr/>
            </a:pPr>
            <a:endParaRPr lang="en-US"/>
          </a:p>
          <a:p>
            <a:pPr>
              <a:defRPr/>
            </a:pPr>
            <a:fld id="{FE94A4E8-2487-43C3-9C29-4BC7C20579B9}" type="slidenum">
              <a:rPr lang="en-US"/>
              <a:pPr>
                <a:defRPr/>
              </a:pPr>
              <a:t>‹#›</a:t>
            </a:fld>
            <a:endParaRPr lang="en-US"/>
          </a:p>
        </p:txBody>
      </p:sp>
      <p:sp>
        <p:nvSpPr>
          <p:cNvPr id="7" name="Title 1"/>
          <p:cNvSpPr>
            <a:spLocks noGrp="1"/>
          </p:cNvSpPr>
          <p:nvPr>
            <p:ph type="title"/>
          </p:nvPr>
        </p:nvSpPr>
        <p:spPr>
          <a:xfrm>
            <a:off x="0" y="-1"/>
            <a:ext cx="9144000" cy="91440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588419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26523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hart Placeholder 3"/>
          <p:cNvSpPr>
            <a:spLocks noGrp="1"/>
          </p:cNvSpPr>
          <p:nvPr>
            <p:ph type="chart" sz="half" idx="2"/>
          </p:nvPr>
        </p:nvSpPr>
        <p:spPr>
          <a:xfrm>
            <a:off x="4648200" y="1265237"/>
            <a:ext cx="4038600" cy="4525963"/>
          </a:xfrm>
        </p:spPr>
        <p:txBody>
          <a:bodyPr lIns="91440" tIns="45720" rIns="91440" bIns="45720"/>
          <a:lstStyle/>
          <a:p>
            <a:pPr lvl="0"/>
            <a:r>
              <a:rPr lang="en-US" noProof="0" smtClean="0"/>
              <a:t>Click icon to add chart</a:t>
            </a:r>
          </a:p>
        </p:txBody>
      </p:sp>
      <p:sp>
        <p:nvSpPr>
          <p:cNvPr id="7" name="Slide Number Placeholder 6"/>
          <p:cNvSpPr>
            <a:spLocks noGrp="1" noChangeArrowheads="1"/>
          </p:cNvSpPr>
          <p:nvPr>
            <p:ph type="sldNum" sz="quarter" idx="12"/>
          </p:nvPr>
        </p:nvSpPr>
        <p:spPr>
          <a:xfrm>
            <a:off x="6781800" y="6245225"/>
            <a:ext cx="2133600" cy="476250"/>
          </a:xfrm>
          <a:prstGeom prst="rect">
            <a:avLst/>
          </a:prstGeom>
          <a:ln/>
        </p:spPr>
        <p:txBody>
          <a:bodyPr/>
          <a:lstStyle>
            <a:lvl1pPr>
              <a:defRPr/>
            </a:lvl1pPr>
          </a:lstStyle>
          <a:p>
            <a:pPr>
              <a:defRPr/>
            </a:pPr>
            <a:endParaRPr lang="en-US"/>
          </a:p>
          <a:p>
            <a:pPr>
              <a:defRPr/>
            </a:pPr>
            <a:fld id="{A93CE4F1-5C3E-4DEA-A8DE-FA80B5D358C3}" type="slidenum">
              <a:rPr lang="en-US"/>
              <a:pPr>
                <a:defRPr/>
              </a:pPr>
              <a:t>‹#›</a:t>
            </a:fld>
            <a:endParaRPr lang="en-US"/>
          </a:p>
        </p:txBody>
      </p:sp>
      <p:sp>
        <p:nvSpPr>
          <p:cNvPr id="8" name="Title 1"/>
          <p:cNvSpPr>
            <a:spLocks noGrp="1"/>
          </p:cNvSpPr>
          <p:nvPr>
            <p:ph type="title"/>
          </p:nvPr>
        </p:nvSpPr>
        <p:spPr>
          <a:xfrm>
            <a:off x="0" y="-1"/>
            <a:ext cx="9144000" cy="91440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493706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457200" y="1219200"/>
            <a:ext cx="8229600" cy="4525963"/>
          </a:xfrm>
        </p:spPr>
        <p:txBody>
          <a:bodyPr lIns="91440" tIns="45720" rIns="91440" bIns="45720"/>
          <a:lstStyle/>
          <a:p>
            <a:pPr lvl="0"/>
            <a:r>
              <a:rPr lang="en-US" noProof="0" smtClean="0"/>
              <a:t>Click icon to add table</a:t>
            </a:r>
          </a:p>
        </p:txBody>
      </p:sp>
      <p:sp>
        <p:nvSpPr>
          <p:cNvPr id="6" name="Rectangle 6"/>
          <p:cNvSpPr>
            <a:spLocks noGrp="1" noChangeArrowheads="1"/>
          </p:cNvSpPr>
          <p:nvPr>
            <p:ph type="sldNum" sz="quarter" idx="12"/>
          </p:nvPr>
        </p:nvSpPr>
        <p:spPr>
          <a:xfrm>
            <a:off x="6781800" y="6245225"/>
            <a:ext cx="2133600" cy="476250"/>
          </a:xfrm>
          <a:prstGeom prst="rect">
            <a:avLst/>
          </a:prstGeom>
          <a:ln/>
        </p:spPr>
        <p:txBody>
          <a:bodyPr/>
          <a:lstStyle>
            <a:lvl1pPr>
              <a:defRPr/>
            </a:lvl1pPr>
          </a:lstStyle>
          <a:p>
            <a:pPr>
              <a:defRPr/>
            </a:pPr>
            <a:endParaRPr lang="en-US"/>
          </a:p>
          <a:p>
            <a:pPr>
              <a:defRPr/>
            </a:pPr>
            <a:fld id="{ECCAAC47-F871-44A9-95ED-D1F8A9E77B51}" type="slidenum">
              <a:rPr lang="en-US"/>
              <a:pPr>
                <a:defRPr/>
              </a:pPr>
              <a:t>‹#›</a:t>
            </a:fld>
            <a:endParaRPr lang="en-US"/>
          </a:p>
        </p:txBody>
      </p:sp>
      <p:sp>
        <p:nvSpPr>
          <p:cNvPr id="7" name="Title 1"/>
          <p:cNvSpPr>
            <a:spLocks noGrp="1"/>
          </p:cNvSpPr>
          <p:nvPr>
            <p:ph type="title"/>
          </p:nvPr>
        </p:nvSpPr>
        <p:spPr>
          <a:xfrm>
            <a:off x="0" y="-1"/>
            <a:ext cx="9144000" cy="914400"/>
          </a:xfrm>
        </p:spPr>
        <p:txBody>
          <a:bodyPr/>
          <a:lstStyle/>
          <a:p>
            <a:r>
              <a:rPr lang="en-US" smtClean="0"/>
              <a:t>Click to edit Master title style</a:t>
            </a:r>
            <a:endParaRPr lang="en-US"/>
          </a:p>
        </p:txBody>
      </p:sp>
    </p:spTree>
    <p:extLst>
      <p:ext uri="{BB962C8B-B14F-4D97-AF65-F5344CB8AC3E}">
        <p14:creationId xmlns:p14="http://schemas.microsoft.com/office/powerpoint/2010/main" val="2403445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34147" name="Rectangle 3"/>
          <p:cNvSpPr>
            <a:spLocks noGrp="1" noChangeArrowheads="1"/>
          </p:cNvSpPr>
          <p:nvPr>
            <p:ph type="ctrTitle" hasCustomPrompt="1"/>
          </p:nvPr>
        </p:nvSpPr>
        <p:spPr>
          <a:xfrm>
            <a:off x="0" y="76200"/>
            <a:ext cx="9144000" cy="1097280"/>
          </a:xfrm>
        </p:spPr>
        <p:txBody>
          <a:bodyPr/>
          <a:lstStyle>
            <a:lvl1pPr algn="ctr">
              <a:defRPr sz="4000">
                <a:solidFill>
                  <a:schemeClr val="tx1"/>
                </a:solidFill>
                <a:latin typeface="Century Gothic" panose="020B0502020202020204" pitchFamily="34" charset="0"/>
              </a:defRPr>
            </a:lvl1pPr>
          </a:lstStyle>
          <a:p>
            <a:r>
              <a:rPr lang="en-US" dirty="0" err="1" smtClean="0"/>
              <a:t>Powerpoint</a:t>
            </a:r>
            <a:r>
              <a:rPr lang="en-US" dirty="0" smtClean="0"/>
              <a:t> Template</a:t>
            </a:r>
            <a:endParaRPr lang="en-US" dirty="0"/>
          </a:p>
        </p:txBody>
      </p:sp>
      <p:sp>
        <p:nvSpPr>
          <p:cNvPr id="134148" name="Rectangle 4"/>
          <p:cNvSpPr>
            <a:spLocks noGrp="1" noChangeArrowheads="1"/>
          </p:cNvSpPr>
          <p:nvPr>
            <p:ph type="subTitle" idx="1" hasCustomPrompt="1"/>
          </p:nvPr>
        </p:nvSpPr>
        <p:spPr>
          <a:xfrm>
            <a:off x="0" y="4648200"/>
            <a:ext cx="9144000" cy="457200"/>
          </a:xfrm>
        </p:spPr>
        <p:txBody>
          <a:bodyPr/>
          <a:lstStyle>
            <a:lvl1pPr marL="0" indent="0" algn="ctr">
              <a:buFontTx/>
              <a:buNone/>
              <a:defRPr sz="2000" b="0" baseline="0">
                <a:solidFill>
                  <a:schemeClr val="tx1"/>
                </a:solidFill>
                <a:effectLst/>
                <a:latin typeface="Century Gothic" panose="020B0502020202020204" pitchFamily="34" charset="0"/>
              </a:defRPr>
            </a:lvl1pPr>
          </a:lstStyle>
          <a:p>
            <a:r>
              <a:rPr lang="en-US" dirty="0" smtClean="0"/>
              <a:t>Presented by</a:t>
            </a:r>
            <a:endParaRPr lang="en-US" dirty="0"/>
          </a:p>
          <a:p>
            <a:endParaRPr lang="en-US" dirty="0"/>
          </a:p>
          <a:p>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799" y="6172200"/>
            <a:ext cx="2406736" cy="548640"/>
          </a:xfrm>
          <a:prstGeom prst="rect">
            <a:avLst/>
          </a:prstGeom>
        </p:spPr>
      </p:pic>
    </p:spTree>
    <p:extLst>
      <p:ext uri="{BB962C8B-B14F-4D97-AF65-F5344CB8AC3E}">
        <p14:creationId xmlns:p14="http://schemas.microsoft.com/office/powerpoint/2010/main" val="1668705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34147" name="Rectangle 3"/>
          <p:cNvSpPr>
            <a:spLocks noGrp="1" noChangeArrowheads="1"/>
          </p:cNvSpPr>
          <p:nvPr>
            <p:ph type="ctrTitle" hasCustomPrompt="1"/>
          </p:nvPr>
        </p:nvSpPr>
        <p:spPr>
          <a:xfrm>
            <a:off x="0" y="198120"/>
            <a:ext cx="9144000" cy="1097280"/>
          </a:xfrm>
        </p:spPr>
        <p:txBody>
          <a:bodyPr/>
          <a:lstStyle>
            <a:lvl1pPr algn="ctr">
              <a:defRPr sz="4000">
                <a:solidFill>
                  <a:schemeClr val="tx1"/>
                </a:solidFill>
                <a:latin typeface="Century Gothic" panose="020B0502020202020204" pitchFamily="34" charset="0"/>
              </a:defRPr>
            </a:lvl1pPr>
          </a:lstStyle>
          <a:p>
            <a:r>
              <a:rPr lang="en-US" dirty="0" err="1" smtClean="0"/>
              <a:t>Powerpoint</a:t>
            </a:r>
            <a:r>
              <a:rPr lang="en-US" dirty="0" smtClean="0"/>
              <a:t> Template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799" y="6172200"/>
            <a:ext cx="2406736" cy="548640"/>
          </a:xfrm>
          <a:prstGeom prst="rect">
            <a:avLst/>
          </a:prstGeom>
        </p:spPr>
      </p:pic>
      <p:sp>
        <p:nvSpPr>
          <p:cNvPr id="6" name="Rectangle 4"/>
          <p:cNvSpPr txBox="1">
            <a:spLocks noChangeArrowheads="1"/>
          </p:cNvSpPr>
          <p:nvPr userDrawn="1"/>
        </p:nvSpPr>
        <p:spPr bwMode="auto">
          <a:xfrm>
            <a:off x="6096000" y="5029200"/>
            <a:ext cx="304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0" indent="0" algn="l" rtl="0" eaLnBrk="0" fontAlgn="base" hangingPunct="0">
              <a:spcBef>
                <a:spcPct val="20000"/>
              </a:spcBef>
              <a:spcAft>
                <a:spcPct val="0"/>
              </a:spcAft>
              <a:buFontTx/>
              <a:buNone/>
              <a:defRPr sz="2000" b="0" baseline="0">
                <a:solidFill>
                  <a:schemeClr val="tx1"/>
                </a:solidFill>
                <a:effectLst/>
                <a:latin typeface="Century Gothic" panose="020B0502020202020204" pitchFamily="34" charset="0"/>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Century Gothic" panose="020B0502020202020204" pitchFamily="34" charset="0"/>
              </a:defRPr>
            </a:lvl2pPr>
            <a:lvl3pPr marL="1257300" indent="-342900" algn="l" rtl="0" eaLnBrk="0" fontAlgn="base" hangingPunct="0">
              <a:spcBef>
                <a:spcPct val="20000"/>
              </a:spcBef>
              <a:spcAft>
                <a:spcPct val="0"/>
              </a:spcAft>
              <a:buClr>
                <a:schemeClr val="tx1"/>
              </a:buClr>
              <a:buFont typeface="Wingdings" panose="05000000000000000000" pitchFamily="2" charset="2"/>
              <a:buChar char="§"/>
              <a:defRPr sz="2400">
                <a:solidFill>
                  <a:schemeClr val="tx1"/>
                </a:solidFill>
                <a:latin typeface="Century Gothic" panose="020B0502020202020204" pitchFamily="34" charset="0"/>
              </a:defRPr>
            </a:lvl3pPr>
            <a:lvl4pPr marL="1714500" indent="-342900" algn="l" rtl="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Century Gothic" panose="020B0502020202020204" pitchFamily="34" charset="0"/>
              </a:defRPr>
            </a:lvl4pPr>
            <a:lvl5pPr marL="2114550" indent="-285750" algn="l" rtl="0" eaLnBrk="0" fontAlgn="base" hangingPunct="0">
              <a:spcBef>
                <a:spcPct val="20000"/>
              </a:spcBef>
              <a:spcAft>
                <a:spcPct val="0"/>
              </a:spcAft>
              <a:buClr>
                <a:schemeClr val="tx1"/>
              </a:buClr>
              <a:buFont typeface="Century Gothic" panose="020B0502020202020204" pitchFamily="34" charset="0"/>
              <a:buChar char="›"/>
              <a:defRPr sz="1800">
                <a:solidFill>
                  <a:schemeClr val="tx1"/>
                </a:solidFill>
                <a:latin typeface="Century Gothic" panose="020B0502020202020204" pitchFamily="34"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lgn="r"/>
            <a:r>
              <a:rPr lang="en-US" kern="0" dirty="0" smtClean="0"/>
              <a:t>Co-Presented by</a:t>
            </a:r>
          </a:p>
          <a:p>
            <a:pPr algn="r"/>
            <a:endParaRPr lang="en-US" kern="0" dirty="0" smtClean="0"/>
          </a:p>
          <a:p>
            <a:pPr algn="r"/>
            <a:endParaRPr lang="en-US" kern="0" dirty="0"/>
          </a:p>
        </p:txBody>
      </p:sp>
      <p:sp>
        <p:nvSpPr>
          <p:cNvPr id="7" name="Rectangle 4"/>
          <p:cNvSpPr txBox="1">
            <a:spLocks noChangeArrowheads="1"/>
          </p:cNvSpPr>
          <p:nvPr userDrawn="1"/>
        </p:nvSpPr>
        <p:spPr bwMode="auto">
          <a:xfrm>
            <a:off x="0" y="5029200"/>
            <a:ext cx="304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0" indent="0" algn="l" rtl="0" eaLnBrk="0" fontAlgn="base" hangingPunct="0">
              <a:spcBef>
                <a:spcPct val="20000"/>
              </a:spcBef>
              <a:spcAft>
                <a:spcPct val="0"/>
              </a:spcAft>
              <a:buFontTx/>
              <a:buNone/>
              <a:defRPr sz="2000" b="0" baseline="0">
                <a:solidFill>
                  <a:schemeClr val="tx1"/>
                </a:solidFill>
                <a:effectLst/>
                <a:latin typeface="Century Gothic" panose="020B0502020202020204" pitchFamily="34" charset="0"/>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Century Gothic" panose="020B0502020202020204" pitchFamily="34" charset="0"/>
              </a:defRPr>
            </a:lvl2pPr>
            <a:lvl3pPr marL="1257300" indent="-342900" algn="l" rtl="0" eaLnBrk="0" fontAlgn="base" hangingPunct="0">
              <a:spcBef>
                <a:spcPct val="20000"/>
              </a:spcBef>
              <a:spcAft>
                <a:spcPct val="0"/>
              </a:spcAft>
              <a:buClr>
                <a:schemeClr val="tx1"/>
              </a:buClr>
              <a:buFont typeface="Wingdings" panose="05000000000000000000" pitchFamily="2" charset="2"/>
              <a:buChar char="§"/>
              <a:defRPr sz="2400">
                <a:solidFill>
                  <a:schemeClr val="tx1"/>
                </a:solidFill>
                <a:latin typeface="Century Gothic" panose="020B0502020202020204" pitchFamily="34" charset="0"/>
              </a:defRPr>
            </a:lvl3pPr>
            <a:lvl4pPr marL="1714500" indent="-342900" algn="l" rtl="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Century Gothic" panose="020B0502020202020204" pitchFamily="34" charset="0"/>
              </a:defRPr>
            </a:lvl4pPr>
            <a:lvl5pPr marL="2114550" indent="-285750" algn="l" rtl="0" eaLnBrk="0" fontAlgn="base" hangingPunct="0">
              <a:spcBef>
                <a:spcPct val="20000"/>
              </a:spcBef>
              <a:spcAft>
                <a:spcPct val="0"/>
              </a:spcAft>
              <a:buClr>
                <a:schemeClr val="tx1"/>
              </a:buClr>
              <a:buFont typeface="Century Gothic" panose="020B0502020202020204" pitchFamily="34" charset="0"/>
              <a:buChar char="›"/>
              <a:defRPr sz="1800">
                <a:solidFill>
                  <a:schemeClr val="tx1"/>
                </a:solidFill>
                <a:latin typeface="Century Gothic" panose="020B0502020202020204" pitchFamily="34"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US" kern="0" dirty="0" smtClean="0"/>
              <a:t>Presented by</a:t>
            </a:r>
          </a:p>
          <a:p>
            <a:endParaRPr lang="en-US" kern="0" dirty="0" smtClean="0"/>
          </a:p>
          <a:p>
            <a:endParaRPr lang="en-US" kern="0" dirty="0"/>
          </a:p>
        </p:txBody>
      </p:sp>
    </p:spTree>
    <p:extLst>
      <p:ext uri="{BB962C8B-B14F-4D97-AF65-F5344CB8AC3E}">
        <p14:creationId xmlns:p14="http://schemas.microsoft.com/office/powerpoint/2010/main" val="119601459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134147" name="Rectangle 3"/>
          <p:cNvSpPr>
            <a:spLocks noGrp="1" noChangeArrowheads="1"/>
          </p:cNvSpPr>
          <p:nvPr>
            <p:ph type="ctrTitle" hasCustomPrompt="1"/>
          </p:nvPr>
        </p:nvSpPr>
        <p:spPr>
          <a:xfrm>
            <a:off x="0" y="2362200"/>
            <a:ext cx="9144000" cy="685800"/>
          </a:xfrm>
        </p:spPr>
        <p:txBody>
          <a:bodyPr/>
          <a:lstStyle>
            <a:lvl1pPr algn="ctr">
              <a:defRPr sz="4000" b="1">
                <a:solidFill>
                  <a:schemeClr val="tx1"/>
                </a:solidFill>
                <a:effectLst/>
                <a:latin typeface="Century Gothic" panose="020B0502020202020204" pitchFamily="34" charset="0"/>
              </a:defRPr>
            </a:lvl1pPr>
          </a:lstStyle>
          <a:p>
            <a:r>
              <a:rPr lang="en-US" dirty="0" smtClean="0"/>
              <a:t>PowerPoint Template</a:t>
            </a:r>
            <a:endParaRPr lang="en-US" dirty="0"/>
          </a:p>
        </p:txBody>
      </p:sp>
      <p:sp>
        <p:nvSpPr>
          <p:cNvPr id="134148" name="Rectangle 4"/>
          <p:cNvSpPr>
            <a:spLocks noGrp="1" noChangeArrowheads="1"/>
          </p:cNvSpPr>
          <p:nvPr>
            <p:ph type="subTitle" idx="1" hasCustomPrompt="1"/>
          </p:nvPr>
        </p:nvSpPr>
        <p:spPr>
          <a:xfrm>
            <a:off x="0" y="3128433"/>
            <a:ext cx="9143999" cy="457200"/>
          </a:xfrm>
        </p:spPr>
        <p:txBody>
          <a:bodyPr/>
          <a:lstStyle>
            <a:lvl1pPr marL="0" indent="0" algn="ctr">
              <a:buFontTx/>
              <a:buNone/>
              <a:defRPr sz="3200">
                <a:solidFill>
                  <a:schemeClr val="tx1"/>
                </a:solidFill>
                <a:effectLst/>
                <a:latin typeface="Century Gothic" panose="020B0502020202020204" pitchFamily="34" charset="0"/>
              </a:defRPr>
            </a:lvl1pPr>
          </a:lstStyle>
          <a:p>
            <a:r>
              <a:rPr lang="en-US" dirty="0" smtClean="0"/>
              <a:t>Presented by</a:t>
            </a:r>
          </a:p>
          <a:p>
            <a:endParaRPr lang="en-US" dirty="0"/>
          </a:p>
          <a:p>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6388" y="1098551"/>
            <a:ext cx="4011225" cy="914400"/>
          </a:xfrm>
          <a:prstGeom prst="rect">
            <a:avLst/>
          </a:prstGeom>
        </p:spPr>
      </p:pic>
    </p:spTree>
    <p:extLst>
      <p:ext uri="{BB962C8B-B14F-4D97-AF65-F5344CB8AC3E}">
        <p14:creationId xmlns:p14="http://schemas.microsoft.com/office/powerpoint/2010/main" val="11058474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14400"/>
          </a:xfrm>
        </p:spPr>
        <p:txBody>
          <a:bodyPr/>
          <a:lstStyle>
            <a:lvl1pPr>
              <a:defRPr sz="4000" cap="none" baseline="0">
                <a:effectLst/>
                <a:latin typeface="Century Gothic" panose="020B0502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81000" y="1219200"/>
            <a:ext cx="8229600" cy="4525963"/>
          </a:xfrm>
        </p:spPr>
        <p:txBody>
          <a:bodyPr/>
          <a:lstStyle>
            <a:lvl1pPr>
              <a:defRPr b="1"/>
            </a:lvl1pPr>
            <a:lvl2pPr>
              <a:buClr>
                <a:schemeClr val="tx1"/>
              </a:buClr>
              <a:defRPr sz="2400"/>
            </a:lvl2pPr>
            <a:lvl3pPr marL="1257300" indent="-342900">
              <a:buClr>
                <a:schemeClr val="tx1"/>
              </a:buClr>
              <a:buFont typeface="Wingdings" panose="05000000000000000000" pitchFamily="2" charset="2"/>
              <a:buChar char="§"/>
              <a:defRPr/>
            </a:lvl3pPr>
            <a:lvl4pPr marL="1714500" indent="-342900">
              <a:buClr>
                <a:schemeClr val="tx1"/>
              </a:buClr>
              <a:buFont typeface="Arial" panose="020B0604020202020204" pitchFamily="34" charset="0"/>
              <a:buChar char="»"/>
              <a:defRPr/>
            </a:lvl4pPr>
            <a:lvl5pPr marL="2114550" indent="-285750">
              <a:buClr>
                <a:schemeClr val="tx1"/>
              </a:buClr>
              <a:buFont typeface="Century Gothic" panose="020B0502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8600" y="914400"/>
            <a:ext cx="8686800" cy="5181600"/>
          </a:xfrm>
        </p:spPr>
        <p:txBody>
          <a:bodyPr lIns="91440" tIns="45720" rIns="91440" bIns="4572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0" y="0"/>
            <a:ext cx="9143999" cy="914400"/>
          </a:xfrm>
        </p:spPr>
        <p:txBody>
          <a:bodyPr/>
          <a:lstStyle>
            <a:lvl1pPr marL="0" indent="0" algn="ctr">
              <a:buNone/>
              <a:defRPr sz="4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756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81000" y="12192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2"/>
          </p:nvPr>
        </p:nvSpPr>
        <p:spPr>
          <a:xfrm>
            <a:off x="6781800" y="6245225"/>
            <a:ext cx="2133600" cy="476250"/>
          </a:xfrm>
          <a:prstGeom prst="rect">
            <a:avLst/>
          </a:prstGeom>
          <a:ln/>
        </p:spPr>
        <p:txBody>
          <a:bodyPr/>
          <a:lstStyle>
            <a:lvl1pPr>
              <a:defRPr/>
            </a:lvl1pPr>
          </a:lstStyle>
          <a:p>
            <a:pPr>
              <a:defRPr/>
            </a:pPr>
            <a:endParaRPr lang="en-US"/>
          </a:p>
          <a:p>
            <a:pPr>
              <a:defRPr/>
            </a:pPr>
            <a:fld id="{9CFE7FF6-6241-4FFF-BD79-82F12D3221B7}" type="slidenum">
              <a:rPr lang="en-US"/>
              <a:pPr>
                <a:defRPr/>
              </a:pPr>
              <a:t>‹#›</a:t>
            </a:fld>
            <a:endParaRPr lang="en-US"/>
          </a:p>
        </p:txBody>
      </p:sp>
    </p:spTree>
    <p:extLst>
      <p:ext uri="{BB962C8B-B14F-4D97-AF65-F5344CB8AC3E}">
        <p14:creationId xmlns:p14="http://schemas.microsoft.com/office/powerpoint/2010/main" val="425059806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Rectangle 6"/>
          <p:cNvSpPr>
            <a:spLocks noGrp="1" noChangeArrowheads="1"/>
          </p:cNvSpPr>
          <p:nvPr>
            <p:ph type="sldNum" sz="quarter" idx="12"/>
          </p:nvPr>
        </p:nvSpPr>
        <p:spPr>
          <a:xfrm>
            <a:off x="6781800" y="6245225"/>
            <a:ext cx="2133600" cy="476250"/>
          </a:xfrm>
          <a:prstGeom prst="rect">
            <a:avLst/>
          </a:prstGeom>
          <a:ln/>
        </p:spPr>
        <p:txBody>
          <a:bodyPr/>
          <a:lstStyle>
            <a:lvl1pPr>
              <a:defRPr/>
            </a:lvl1pPr>
          </a:lstStyle>
          <a:p>
            <a:pPr>
              <a:defRPr/>
            </a:pPr>
            <a:endParaRPr lang="en-US"/>
          </a:p>
          <a:p>
            <a:pPr>
              <a:defRPr/>
            </a:pPr>
            <a:fld id="{B3548174-60EC-4714-97F7-EB94A29EB743}" type="slidenum">
              <a:rPr lang="en-US"/>
              <a:pPr>
                <a:defRPr/>
              </a:pPr>
              <a:t>‹#›</a:t>
            </a:fld>
            <a:endParaRPr lang="en-US"/>
          </a:p>
        </p:txBody>
      </p:sp>
    </p:spTree>
    <p:extLst>
      <p:ext uri="{BB962C8B-B14F-4D97-AF65-F5344CB8AC3E}">
        <p14:creationId xmlns:p14="http://schemas.microsoft.com/office/powerpoint/2010/main" val="2340998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accent5">
            <a:lumMod val="50000"/>
            <a:alpha val="90000"/>
          </a:schemeClr>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8467" y="-1"/>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smtClean="0"/>
              <a:t>Click to edit Master title style</a:t>
            </a:r>
            <a:endParaRPr lang="en-US" dirty="0" smtClean="0"/>
          </a:p>
        </p:txBody>
      </p:sp>
      <p:sp>
        <p:nvSpPr>
          <p:cNvPr id="1028" name="Rectangle 3"/>
          <p:cNvSpPr>
            <a:spLocks noGrp="1" noChangeArrowheads="1"/>
          </p:cNvSpPr>
          <p:nvPr>
            <p:ph type="body" idx="1"/>
          </p:nvPr>
        </p:nvSpPr>
        <p:spPr bwMode="auto">
          <a:xfrm>
            <a:off x="381000" y="1219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 bg1="dk2" tx1="lt1" bg2="dk1" tx2="lt2" accent1="accent1" accent2="accent2" accent3="accent3" accent4="accent4" accent5="accent5" accent6="accent6" hlink="hlink" folHlink="folHlink"/>
  <p:sldLayoutIdLst>
    <p:sldLayoutId id="2147483661" r:id="rId1"/>
    <p:sldLayoutId id="2147483670" r:id="rId2"/>
    <p:sldLayoutId id="2147483685" r:id="rId3"/>
    <p:sldLayoutId id="2147483684" r:id="rId4"/>
    <p:sldLayoutId id="2147483662" r:id="rId5"/>
    <p:sldLayoutId id="2147483668" r:id="rId6"/>
    <p:sldLayoutId id="2147483671"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timing>
    <p:tnLst>
      <p:par>
        <p:cTn id="1" dur="indefinite" restart="never" nodeType="tmRoot"/>
      </p:par>
    </p:tnLst>
  </p:timing>
  <p:hf sldNum="0" hdr="0" ftr="0" dt="0"/>
  <p:txStyles>
    <p:titleStyle>
      <a:lvl1pPr algn="ctr" rtl="0" eaLnBrk="1" fontAlgn="base" hangingPunct="1">
        <a:lnSpc>
          <a:spcPct val="100000"/>
        </a:lnSpc>
        <a:spcBef>
          <a:spcPct val="0"/>
        </a:spcBef>
        <a:spcAft>
          <a:spcPct val="0"/>
        </a:spcAft>
        <a:defRPr sz="4000" b="1" cap="none" baseline="0">
          <a:solidFill>
            <a:schemeClr val="tx1"/>
          </a:solidFill>
          <a:effectLst/>
          <a:latin typeface="+mj-lt"/>
          <a:ea typeface="+mj-ea"/>
          <a:cs typeface="+mj-cs"/>
        </a:defRPr>
      </a:lvl1pPr>
      <a:lvl2pPr algn="l" rtl="0" eaLnBrk="1" fontAlgn="base" hangingPunct="1">
        <a:spcBef>
          <a:spcPct val="0"/>
        </a:spcBef>
        <a:spcAft>
          <a:spcPct val="0"/>
        </a:spcAft>
        <a:defRPr sz="2000" b="1">
          <a:solidFill>
            <a:srgbClr val="003366"/>
          </a:solidFill>
          <a:latin typeface="Arial" charset="0"/>
        </a:defRPr>
      </a:lvl2pPr>
      <a:lvl3pPr algn="l" rtl="0" eaLnBrk="1" fontAlgn="base" hangingPunct="1">
        <a:spcBef>
          <a:spcPct val="0"/>
        </a:spcBef>
        <a:spcAft>
          <a:spcPct val="0"/>
        </a:spcAft>
        <a:defRPr sz="2000" b="1">
          <a:solidFill>
            <a:srgbClr val="003366"/>
          </a:solidFill>
          <a:latin typeface="Arial" charset="0"/>
        </a:defRPr>
      </a:lvl3pPr>
      <a:lvl4pPr algn="l" rtl="0" eaLnBrk="1" fontAlgn="base" hangingPunct="1">
        <a:spcBef>
          <a:spcPct val="0"/>
        </a:spcBef>
        <a:spcAft>
          <a:spcPct val="0"/>
        </a:spcAft>
        <a:defRPr sz="2000" b="1">
          <a:solidFill>
            <a:srgbClr val="003366"/>
          </a:solidFill>
          <a:latin typeface="Arial" charset="0"/>
        </a:defRPr>
      </a:lvl4pPr>
      <a:lvl5pPr algn="l" rtl="0" eaLnBrk="1" fontAlgn="base" hangingPunct="1">
        <a:spcBef>
          <a:spcPct val="0"/>
        </a:spcBef>
        <a:spcAft>
          <a:spcPct val="0"/>
        </a:spcAft>
        <a:defRPr sz="2000" b="1">
          <a:solidFill>
            <a:srgbClr val="003366"/>
          </a:solidFill>
          <a:latin typeface="Arial" charset="0"/>
        </a:defRPr>
      </a:lvl5pPr>
      <a:lvl6pPr marL="457200" algn="l" rtl="0" eaLnBrk="1" fontAlgn="base" hangingPunct="1">
        <a:spcBef>
          <a:spcPct val="0"/>
        </a:spcBef>
        <a:spcAft>
          <a:spcPct val="0"/>
        </a:spcAft>
        <a:defRPr sz="2000" b="1">
          <a:solidFill>
            <a:srgbClr val="003366"/>
          </a:solidFill>
          <a:latin typeface="Arial" charset="0"/>
        </a:defRPr>
      </a:lvl6pPr>
      <a:lvl7pPr marL="914400" algn="l" rtl="0" eaLnBrk="1" fontAlgn="base" hangingPunct="1">
        <a:spcBef>
          <a:spcPct val="0"/>
        </a:spcBef>
        <a:spcAft>
          <a:spcPct val="0"/>
        </a:spcAft>
        <a:defRPr sz="2000" b="1">
          <a:solidFill>
            <a:srgbClr val="003366"/>
          </a:solidFill>
          <a:latin typeface="Arial" charset="0"/>
        </a:defRPr>
      </a:lvl7pPr>
      <a:lvl8pPr marL="1371600" algn="l" rtl="0" eaLnBrk="1" fontAlgn="base" hangingPunct="1">
        <a:spcBef>
          <a:spcPct val="0"/>
        </a:spcBef>
        <a:spcAft>
          <a:spcPct val="0"/>
        </a:spcAft>
        <a:defRPr sz="2000" b="1">
          <a:solidFill>
            <a:srgbClr val="003366"/>
          </a:solidFill>
          <a:latin typeface="Arial" charset="0"/>
        </a:defRPr>
      </a:lvl8pPr>
      <a:lvl9pPr marL="1828800" algn="l" rtl="0" eaLnBrk="1" fontAlgn="base" hangingPunct="1">
        <a:spcBef>
          <a:spcPct val="0"/>
        </a:spcBef>
        <a:spcAft>
          <a:spcPct val="0"/>
        </a:spcAft>
        <a:defRPr sz="2000" b="1">
          <a:solidFill>
            <a:srgbClr val="003366"/>
          </a:solidFill>
          <a:latin typeface="Arial" charset="0"/>
        </a:defRPr>
      </a:lvl9pPr>
    </p:titleStyle>
    <p:bodyStyle>
      <a:lvl1pPr marL="342900" indent="-342900" algn="l" rtl="0" eaLnBrk="1" fontAlgn="base" hangingPunct="1">
        <a:spcBef>
          <a:spcPct val="20000"/>
        </a:spcBef>
        <a:spcAft>
          <a:spcPct val="0"/>
        </a:spcAft>
        <a:buChar char="•"/>
        <a:defRPr sz="2800" b="1">
          <a:solidFill>
            <a:schemeClr val="tx1"/>
          </a:solidFill>
          <a:latin typeface="Century Gothic" panose="020B0502020202020204" pitchFamily="34" charset="0"/>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latin typeface="Century Gothic" panose="020B0502020202020204" pitchFamily="34" charset="0"/>
        </a:defRPr>
      </a:lvl2pPr>
      <a:lvl3pPr marL="1257300" indent="-342900" algn="l" rtl="0" eaLnBrk="1" fontAlgn="base" hangingPunct="1">
        <a:spcBef>
          <a:spcPct val="20000"/>
        </a:spcBef>
        <a:spcAft>
          <a:spcPct val="0"/>
        </a:spcAft>
        <a:buClr>
          <a:schemeClr val="tx1"/>
        </a:buClr>
        <a:buFont typeface="Wingdings" panose="05000000000000000000" pitchFamily="2" charset="2"/>
        <a:buChar char="§"/>
        <a:defRPr sz="2400">
          <a:solidFill>
            <a:schemeClr val="tx1"/>
          </a:solidFill>
          <a:latin typeface="Century Gothic" panose="020B0502020202020204" pitchFamily="34" charset="0"/>
        </a:defRPr>
      </a:lvl3pPr>
      <a:lvl4pPr marL="1714500" indent="-342900" algn="l" rtl="0" eaLnBrk="1" fontAlgn="base" hangingPunct="1">
        <a:spcBef>
          <a:spcPct val="20000"/>
        </a:spcBef>
        <a:spcAft>
          <a:spcPct val="0"/>
        </a:spcAft>
        <a:buClr>
          <a:schemeClr val="tx1"/>
        </a:buClr>
        <a:buFont typeface="Arial" panose="020B0604020202020204" pitchFamily="34" charset="0"/>
        <a:buChar char="»"/>
        <a:defRPr sz="2000">
          <a:solidFill>
            <a:schemeClr val="tx1"/>
          </a:solidFill>
          <a:latin typeface="Century Gothic" panose="020B0502020202020204" pitchFamily="34" charset="0"/>
        </a:defRPr>
      </a:lvl4pPr>
      <a:lvl5pPr marL="2114550" indent="-285750" algn="l" rtl="0" eaLnBrk="1" fontAlgn="base" hangingPunct="1">
        <a:spcBef>
          <a:spcPct val="20000"/>
        </a:spcBef>
        <a:spcAft>
          <a:spcPct val="0"/>
        </a:spcAft>
        <a:buClr>
          <a:schemeClr val="tx1"/>
        </a:buClr>
        <a:buFont typeface="Century Gothic" panose="020B0502020202020204" pitchFamily="34" charset="0"/>
        <a:buChar char="›"/>
        <a:defRPr sz="1800">
          <a:solidFill>
            <a:schemeClr val="tx1"/>
          </a:solidFill>
          <a:latin typeface="Century Gothic" panose="020B0502020202020204" pitchFamily="34" charset="0"/>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39.JPG"/><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48.jpe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9525" y="3505200"/>
            <a:ext cx="9144000" cy="103632"/>
          </a:xfrm>
        </p:spPr>
        <p:txBody>
          <a:bodyPr/>
          <a:lstStyle/>
          <a:p>
            <a:r>
              <a:rPr lang="en-US" dirty="0" smtClean="0"/>
              <a:t>California Valley Solar Ranch </a:t>
            </a:r>
            <a:r>
              <a:rPr lang="en-US" dirty="0"/>
              <a:t>Habitat Mitigation and Monitoring </a:t>
            </a:r>
            <a:r>
              <a:rPr lang="en-US" dirty="0" smtClean="0"/>
              <a:t>Plan</a:t>
            </a:r>
            <a:br>
              <a:rPr lang="en-US" dirty="0" smtClean="0"/>
            </a:br>
            <a:r>
              <a:rPr lang="en-US" dirty="0" smtClean="0"/>
              <a:t>Implementation</a:t>
            </a:r>
            <a:endParaRPr lang="en-US" dirty="0"/>
          </a:p>
        </p:txBody>
      </p:sp>
      <p:sp>
        <p:nvSpPr>
          <p:cNvPr id="8" name="Subtitle 7"/>
          <p:cNvSpPr>
            <a:spLocks noGrp="1"/>
          </p:cNvSpPr>
          <p:nvPr>
            <p:ph type="subTitle" idx="1"/>
          </p:nvPr>
        </p:nvSpPr>
        <p:spPr>
          <a:xfrm>
            <a:off x="1" y="5105400"/>
            <a:ext cx="9143999" cy="1738544"/>
          </a:xfrm>
        </p:spPr>
        <p:txBody>
          <a:bodyPr/>
          <a:lstStyle/>
          <a:p>
            <a:r>
              <a:rPr lang="en-US" sz="2800" dirty="0" smtClean="0"/>
              <a:t>Presented by</a:t>
            </a:r>
          </a:p>
          <a:p>
            <a:r>
              <a:rPr lang="en-US" sz="2000" dirty="0" smtClean="0"/>
              <a:t>Doug Drynan</a:t>
            </a:r>
            <a:endParaRPr lang="en-US" sz="2000" dirty="0"/>
          </a:p>
          <a:p>
            <a:r>
              <a:rPr lang="en-US" sz="1800" dirty="0"/>
              <a:t>November 4, 2016</a:t>
            </a:r>
            <a:endParaRPr lang="en-US" sz="1800" b="0" dirty="0"/>
          </a:p>
        </p:txBody>
      </p:sp>
    </p:spTree>
    <p:extLst>
      <p:ext uri="{BB962C8B-B14F-4D97-AF65-F5344CB8AC3E}">
        <p14:creationId xmlns:p14="http://schemas.microsoft.com/office/powerpoint/2010/main" val="20038473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06148" y="1315969"/>
            <a:ext cx="8226903" cy="4627632"/>
          </a:xfrm>
        </p:spPr>
      </p:pic>
      <p:sp>
        <p:nvSpPr>
          <p:cNvPr id="6" name="Title 5"/>
          <p:cNvSpPr>
            <a:spLocks noGrp="1"/>
          </p:cNvSpPr>
          <p:nvPr>
            <p:ph type="title"/>
          </p:nvPr>
        </p:nvSpPr>
        <p:spPr/>
        <p:txBody>
          <a:bodyPr/>
          <a:lstStyle/>
          <a:p>
            <a:r>
              <a:rPr lang="en-US" dirty="0" smtClean="0"/>
              <a:t>CVSR MA Batch 5</a:t>
            </a:r>
            <a:endParaRPr lang="en-US" dirty="0"/>
          </a:p>
        </p:txBody>
      </p:sp>
    </p:spTree>
    <p:extLst>
      <p:ext uri="{BB962C8B-B14F-4D97-AF65-F5344CB8AC3E}">
        <p14:creationId xmlns:p14="http://schemas.microsoft.com/office/powerpoint/2010/main" val="50919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06148" y="1315969"/>
            <a:ext cx="8226903" cy="4627632"/>
          </a:xfrm>
        </p:spPr>
      </p:pic>
      <p:sp>
        <p:nvSpPr>
          <p:cNvPr id="6" name="Title 5"/>
          <p:cNvSpPr>
            <a:spLocks noGrp="1"/>
          </p:cNvSpPr>
          <p:nvPr>
            <p:ph type="title"/>
          </p:nvPr>
        </p:nvSpPr>
        <p:spPr/>
        <p:txBody>
          <a:bodyPr/>
          <a:lstStyle/>
          <a:p>
            <a:r>
              <a:rPr lang="en-US" dirty="0" smtClean="0"/>
              <a:t>CVSR MA 3,333 acres </a:t>
            </a:r>
            <a:endParaRPr lang="en-US" dirty="0"/>
          </a:p>
        </p:txBody>
      </p:sp>
    </p:spTree>
    <p:extLst>
      <p:ext uri="{BB962C8B-B14F-4D97-AF65-F5344CB8AC3E}">
        <p14:creationId xmlns:p14="http://schemas.microsoft.com/office/powerpoint/2010/main" val="27763639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381000" y="1109543"/>
            <a:ext cx="4040188" cy="1557457"/>
          </a:xfrm>
        </p:spPr>
        <p:txBody>
          <a:bodyPr/>
          <a:lstStyle/>
          <a:p>
            <a:pPr marL="0" indent="0">
              <a:buNone/>
            </a:pPr>
            <a:r>
              <a:rPr lang="en-US" sz="2000" dirty="0" smtClean="0"/>
              <a:t>North Carrizo Conservation Lands </a:t>
            </a:r>
          </a:p>
          <a:p>
            <a:r>
              <a:rPr lang="en-US" sz="2000" dirty="0" smtClean="0"/>
              <a:t>4,043 ac near and around California Valley</a:t>
            </a:r>
          </a:p>
          <a:p>
            <a:pPr marL="457200" lvl="1" indent="0">
              <a:buNone/>
            </a:pPr>
            <a:endParaRPr lang="en-US" sz="1600" dirty="0" smtClean="0"/>
          </a:p>
        </p:txBody>
      </p:sp>
      <p:sp>
        <p:nvSpPr>
          <p:cNvPr id="6" name="Title 5"/>
          <p:cNvSpPr>
            <a:spLocks noGrp="1"/>
          </p:cNvSpPr>
          <p:nvPr>
            <p:ph type="title"/>
          </p:nvPr>
        </p:nvSpPr>
        <p:spPr>
          <a:xfrm>
            <a:off x="0" y="1"/>
            <a:ext cx="9144000" cy="914400"/>
          </a:xfrm>
        </p:spPr>
        <p:txBody>
          <a:bodyPr/>
          <a:lstStyle/>
          <a:p>
            <a:r>
              <a:rPr lang="en-US" dirty="0" smtClean="0"/>
              <a:t>Offsite Conservation Lands</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248400"/>
            <a:ext cx="1403929" cy="320040"/>
          </a:xfrm>
          <a:prstGeom prst="rect">
            <a:avLst/>
          </a:prstGeom>
        </p:spPr>
      </p:pic>
      <p:sp>
        <p:nvSpPr>
          <p:cNvPr id="5" name="TextBox 4"/>
          <p:cNvSpPr txBox="1"/>
          <p:nvPr/>
        </p:nvSpPr>
        <p:spPr>
          <a:xfrm>
            <a:off x="4599691" y="1049521"/>
            <a:ext cx="3886200" cy="1631216"/>
          </a:xfrm>
          <a:prstGeom prst="rect">
            <a:avLst/>
          </a:prstGeom>
          <a:noFill/>
        </p:spPr>
        <p:txBody>
          <a:bodyPr wrap="square" rtlCol="0">
            <a:spAutoFit/>
          </a:bodyPr>
          <a:lstStyle/>
          <a:p>
            <a:r>
              <a:rPr lang="en-US" sz="2000" b="1" dirty="0" smtClean="0"/>
              <a:t>South </a:t>
            </a:r>
            <a:r>
              <a:rPr lang="en-US" sz="2000" b="1" dirty="0"/>
              <a:t>Carrizo Conservation Lands </a:t>
            </a:r>
            <a:endParaRPr lang="en-US" sz="2000" b="1" dirty="0" smtClean="0"/>
          </a:p>
          <a:p>
            <a:pPr marL="342900" indent="-342900">
              <a:buFont typeface="Arial" panose="020B0604020202020204" pitchFamily="34" charset="0"/>
              <a:buChar char="•"/>
            </a:pPr>
            <a:r>
              <a:rPr lang="en-US" sz="2000" b="1" dirty="0" smtClean="0"/>
              <a:t>1,834 ac</a:t>
            </a:r>
            <a:r>
              <a:rPr lang="en-US" sz="2000" dirty="0" smtClean="0"/>
              <a:t> </a:t>
            </a:r>
            <a:r>
              <a:rPr lang="en-US" sz="2000" b="1" dirty="0" smtClean="0"/>
              <a:t>surrounded by Carrizo Plain National Monument (CPNM)</a:t>
            </a:r>
            <a:endParaRPr lang="en-US" sz="2000" dirty="0"/>
          </a:p>
        </p:txBody>
      </p:sp>
      <p:sp>
        <p:nvSpPr>
          <p:cNvPr id="7" name="TextBox 6"/>
          <p:cNvSpPr txBox="1"/>
          <p:nvPr/>
        </p:nvSpPr>
        <p:spPr>
          <a:xfrm>
            <a:off x="884941" y="5497443"/>
            <a:ext cx="7543800" cy="461665"/>
          </a:xfrm>
          <a:prstGeom prst="rect">
            <a:avLst/>
          </a:prstGeom>
          <a:noFill/>
        </p:spPr>
        <p:txBody>
          <a:bodyPr wrap="square" rtlCol="0">
            <a:spAutoFit/>
          </a:bodyPr>
          <a:lstStyle/>
          <a:p>
            <a:r>
              <a:rPr lang="en-US" sz="2400" b="1" dirty="0" smtClean="0">
                <a:solidFill>
                  <a:srgbClr val="FFC000"/>
                </a:solidFill>
              </a:rPr>
              <a:t>Mosaic of connectivity between CVSR and CPNM </a:t>
            </a:r>
            <a:endParaRPr lang="en-US" sz="2400" b="1" dirty="0">
              <a:solidFill>
                <a:srgbClr val="FFC000"/>
              </a:solidFill>
            </a:endParaRPr>
          </a:p>
        </p:txBody>
      </p:sp>
      <p:pic>
        <p:nvPicPr>
          <p:cNvPr id="9" name="Picture 2" descr="C:\Brian\Painting material\Landscapes\3r.JPG"/>
          <p:cNvPicPr>
            <a:picLocks noChangeAspect="1" noChangeArrowheads="1"/>
          </p:cNvPicPr>
          <p:nvPr/>
        </p:nvPicPr>
        <p:blipFill rotWithShape="1">
          <a:blip r:embed="rId4">
            <a:extLst>
              <a:ext uri="{28A0092B-C50C-407E-A947-70E740481C1C}">
                <a14:useLocalDpi xmlns:a14="http://schemas.microsoft.com/office/drawing/2010/main" val="0"/>
              </a:ext>
            </a:extLst>
          </a:blip>
          <a:srcRect t="35277" b="15885"/>
          <a:stretch/>
        </p:blipFill>
        <p:spPr bwMode="auto">
          <a:xfrm>
            <a:off x="0" y="2796808"/>
            <a:ext cx="9161282"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7318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57200" y="1371600"/>
            <a:ext cx="8229600" cy="4629149"/>
          </a:xfrm>
        </p:spPr>
      </p:pic>
      <p:sp>
        <p:nvSpPr>
          <p:cNvPr id="6" name="Title 5"/>
          <p:cNvSpPr>
            <a:spLocks noGrp="1"/>
          </p:cNvSpPr>
          <p:nvPr>
            <p:ph type="title"/>
          </p:nvPr>
        </p:nvSpPr>
        <p:spPr>
          <a:xfrm>
            <a:off x="0" y="-2"/>
            <a:ext cx="9144000" cy="1219202"/>
          </a:xfrm>
        </p:spPr>
        <p:txBody>
          <a:bodyPr/>
          <a:lstStyle/>
          <a:p>
            <a:r>
              <a:rPr lang="en-US" dirty="0" smtClean="0"/>
              <a:t>North Carrizo Conservation Lands</a:t>
            </a:r>
            <a:br>
              <a:rPr lang="en-US" dirty="0" smtClean="0"/>
            </a:br>
            <a:r>
              <a:rPr lang="en-US" dirty="0" smtClean="0"/>
              <a:t>4,043 ac</a:t>
            </a:r>
            <a:endParaRPr lang="en-US" dirty="0"/>
          </a:p>
        </p:txBody>
      </p:sp>
    </p:spTree>
    <p:extLst>
      <p:ext uri="{BB962C8B-B14F-4D97-AF65-F5344CB8AC3E}">
        <p14:creationId xmlns:p14="http://schemas.microsoft.com/office/powerpoint/2010/main" val="3079138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57201" y="1371600"/>
            <a:ext cx="8229598" cy="4629149"/>
          </a:xfrm>
        </p:spPr>
      </p:pic>
      <p:sp>
        <p:nvSpPr>
          <p:cNvPr id="8" name="Title 5"/>
          <p:cNvSpPr>
            <a:spLocks noGrp="1"/>
          </p:cNvSpPr>
          <p:nvPr>
            <p:ph type="title"/>
          </p:nvPr>
        </p:nvSpPr>
        <p:spPr>
          <a:xfrm>
            <a:off x="0" y="-2"/>
            <a:ext cx="9144000" cy="1219202"/>
          </a:xfrm>
        </p:spPr>
        <p:txBody>
          <a:bodyPr/>
          <a:lstStyle/>
          <a:p>
            <a:r>
              <a:rPr lang="en-US" dirty="0" smtClean="0"/>
              <a:t>South Carrizo Conservation Lands</a:t>
            </a:r>
            <a:br>
              <a:rPr lang="en-US" dirty="0" smtClean="0"/>
            </a:br>
            <a:r>
              <a:rPr lang="en-US" dirty="0" smtClean="0"/>
              <a:t>1,834 ac</a:t>
            </a:r>
            <a:endParaRPr lang="en-US" dirty="0"/>
          </a:p>
        </p:txBody>
      </p:sp>
    </p:spTree>
    <p:extLst>
      <p:ext uri="{BB962C8B-B14F-4D97-AF65-F5344CB8AC3E}">
        <p14:creationId xmlns:p14="http://schemas.microsoft.com/office/powerpoint/2010/main" val="7734330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381001" y="1830387"/>
            <a:ext cx="8229598" cy="4629149"/>
          </a:xfrm>
        </p:spPr>
      </p:pic>
      <p:sp>
        <p:nvSpPr>
          <p:cNvPr id="6" name="Title 5"/>
          <p:cNvSpPr>
            <a:spLocks noGrp="1"/>
          </p:cNvSpPr>
          <p:nvPr>
            <p:ph type="title"/>
          </p:nvPr>
        </p:nvSpPr>
        <p:spPr>
          <a:xfrm>
            <a:off x="0" y="-1"/>
            <a:ext cx="9144000" cy="1830388"/>
          </a:xfrm>
        </p:spPr>
        <p:txBody>
          <a:bodyPr/>
          <a:lstStyle/>
          <a:p>
            <a:r>
              <a:rPr lang="en-US" sz="3200" dirty="0" smtClean="0"/>
              <a:t>CVSR Conservation Lands part of a mosaic of protected lands in Carrizo Plain</a:t>
            </a:r>
            <a:endParaRPr lang="en-US" sz="3200" dirty="0"/>
          </a:p>
        </p:txBody>
      </p:sp>
    </p:spTree>
    <p:extLst>
      <p:ext uri="{BB962C8B-B14F-4D97-AF65-F5344CB8AC3E}">
        <p14:creationId xmlns:p14="http://schemas.microsoft.com/office/powerpoint/2010/main" val="4669211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381001" y="1830387"/>
            <a:ext cx="8229598" cy="4629148"/>
          </a:xfrm>
        </p:spPr>
      </p:pic>
      <p:sp>
        <p:nvSpPr>
          <p:cNvPr id="6" name="Title 5"/>
          <p:cNvSpPr>
            <a:spLocks noGrp="1"/>
          </p:cNvSpPr>
          <p:nvPr>
            <p:ph type="title"/>
          </p:nvPr>
        </p:nvSpPr>
        <p:spPr>
          <a:xfrm>
            <a:off x="0" y="-1"/>
            <a:ext cx="9144000" cy="1830388"/>
          </a:xfrm>
        </p:spPr>
        <p:txBody>
          <a:bodyPr/>
          <a:lstStyle/>
          <a:p>
            <a:r>
              <a:rPr lang="en-US" sz="3200" dirty="0" smtClean="0"/>
              <a:t>CVSR Conservation Lands part of a mosaic of protected lands in Carrizo Plain</a:t>
            </a:r>
            <a:endParaRPr lang="en-US" sz="3200" dirty="0"/>
          </a:p>
        </p:txBody>
      </p:sp>
    </p:spTree>
    <p:extLst>
      <p:ext uri="{BB962C8B-B14F-4D97-AF65-F5344CB8AC3E}">
        <p14:creationId xmlns:p14="http://schemas.microsoft.com/office/powerpoint/2010/main" val="666945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381002" y="1830387"/>
            <a:ext cx="8229596" cy="4629148"/>
          </a:xfrm>
        </p:spPr>
      </p:pic>
      <p:sp>
        <p:nvSpPr>
          <p:cNvPr id="6" name="Title 5"/>
          <p:cNvSpPr>
            <a:spLocks noGrp="1"/>
          </p:cNvSpPr>
          <p:nvPr>
            <p:ph type="title"/>
          </p:nvPr>
        </p:nvSpPr>
        <p:spPr>
          <a:xfrm>
            <a:off x="0" y="-1"/>
            <a:ext cx="9144000" cy="1830388"/>
          </a:xfrm>
        </p:spPr>
        <p:txBody>
          <a:bodyPr/>
          <a:lstStyle/>
          <a:p>
            <a:r>
              <a:rPr lang="en-US" sz="3200" dirty="0" smtClean="0"/>
              <a:t>CVSR Conservation Lands part of a mosaic of protected lands in Carrizo Plain</a:t>
            </a:r>
            <a:endParaRPr lang="en-US" sz="3200" dirty="0"/>
          </a:p>
        </p:txBody>
      </p:sp>
    </p:spTree>
    <p:extLst>
      <p:ext uri="{BB962C8B-B14F-4D97-AF65-F5344CB8AC3E}">
        <p14:creationId xmlns:p14="http://schemas.microsoft.com/office/powerpoint/2010/main" val="1889543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381002" y="1830387"/>
            <a:ext cx="8229596" cy="4629147"/>
          </a:xfrm>
        </p:spPr>
      </p:pic>
      <p:sp>
        <p:nvSpPr>
          <p:cNvPr id="6" name="Title 5"/>
          <p:cNvSpPr>
            <a:spLocks noGrp="1"/>
          </p:cNvSpPr>
          <p:nvPr>
            <p:ph type="title"/>
          </p:nvPr>
        </p:nvSpPr>
        <p:spPr>
          <a:xfrm>
            <a:off x="0" y="-1"/>
            <a:ext cx="9144000" cy="1830388"/>
          </a:xfrm>
        </p:spPr>
        <p:txBody>
          <a:bodyPr/>
          <a:lstStyle/>
          <a:p>
            <a:r>
              <a:rPr lang="en-US" sz="3200" dirty="0" smtClean="0"/>
              <a:t>CVSR Conservation Lands part of a mosaic of protected lands in Carrizo Plain</a:t>
            </a:r>
            <a:endParaRPr lang="en-US" sz="3200" dirty="0"/>
          </a:p>
        </p:txBody>
      </p:sp>
    </p:spTree>
    <p:extLst>
      <p:ext uri="{BB962C8B-B14F-4D97-AF65-F5344CB8AC3E}">
        <p14:creationId xmlns:p14="http://schemas.microsoft.com/office/powerpoint/2010/main" val="21464320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32"/>
            <a:ext cx="9144000" cy="914400"/>
          </a:xfrm>
        </p:spPr>
        <p:txBody>
          <a:bodyPr/>
          <a:lstStyle/>
          <a:p>
            <a:r>
              <a:rPr lang="en-US" dirty="0" smtClean="0"/>
              <a:t>Rare Plant Monitoring</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183833"/>
            <a:ext cx="1403929" cy="320040"/>
          </a:xfrm>
          <a:prstGeom prst="rect">
            <a:avLst/>
          </a:prstGeom>
        </p:spPr>
      </p:pic>
      <p:sp>
        <p:nvSpPr>
          <p:cNvPr id="9" name="Content Placeholder 8"/>
          <p:cNvSpPr>
            <a:spLocks noGrp="1"/>
          </p:cNvSpPr>
          <p:nvPr>
            <p:ph idx="1"/>
          </p:nvPr>
        </p:nvSpPr>
        <p:spPr>
          <a:xfrm>
            <a:off x="238825" y="1246541"/>
            <a:ext cx="4161789" cy="2285999"/>
          </a:xfrm>
        </p:spPr>
        <p:txBody>
          <a:bodyPr/>
          <a:lstStyle/>
          <a:p>
            <a:pPr marL="0" indent="0">
              <a:buNone/>
            </a:pPr>
            <a:r>
              <a:rPr lang="en-US" sz="2000" dirty="0" smtClean="0"/>
              <a:t>Species requiring mitigation:</a:t>
            </a:r>
          </a:p>
          <a:p>
            <a:r>
              <a:rPr lang="en-US" sz="2000" b="0" dirty="0" err="1" smtClean="0"/>
              <a:t>Crownscale</a:t>
            </a:r>
            <a:endParaRPr lang="en-US" sz="2000" b="0" dirty="0" smtClean="0"/>
          </a:p>
          <a:p>
            <a:r>
              <a:rPr lang="en-US" sz="2000" b="0" dirty="0" smtClean="0"/>
              <a:t>Recurved larkspur</a:t>
            </a:r>
          </a:p>
          <a:p>
            <a:r>
              <a:rPr lang="en-US" sz="2000" b="0" dirty="0" smtClean="0"/>
              <a:t>Ferris’ goldfields</a:t>
            </a:r>
          </a:p>
          <a:p>
            <a:r>
              <a:rPr lang="en-US" sz="2000" b="0" dirty="0" smtClean="0"/>
              <a:t>Pale-yellow </a:t>
            </a:r>
            <a:r>
              <a:rPr lang="en-US" sz="2000" b="0" dirty="0" err="1" smtClean="0"/>
              <a:t>layia</a:t>
            </a:r>
            <a:endParaRPr lang="en-US" sz="2000" b="0" dirty="0" smtClean="0"/>
          </a:p>
          <a:p>
            <a:r>
              <a:rPr lang="en-US" sz="2000" b="0" dirty="0" smtClean="0"/>
              <a:t>Jared’s pepper grass</a:t>
            </a:r>
          </a:p>
          <a:p>
            <a:pPr marL="0" indent="0">
              <a:buNone/>
            </a:pPr>
            <a:endParaRPr lang="en-US" sz="2000" dirty="0" smtClean="0"/>
          </a:p>
        </p:txBody>
      </p:sp>
      <p:sp>
        <p:nvSpPr>
          <p:cNvPr id="10" name="TextBox 9"/>
          <p:cNvSpPr txBox="1"/>
          <p:nvPr/>
        </p:nvSpPr>
        <p:spPr>
          <a:xfrm>
            <a:off x="4343400" y="1250732"/>
            <a:ext cx="4451929" cy="3354765"/>
          </a:xfrm>
          <a:prstGeom prst="rect">
            <a:avLst/>
          </a:prstGeom>
          <a:noFill/>
        </p:spPr>
        <p:txBody>
          <a:bodyPr wrap="square" rtlCol="0">
            <a:spAutoFit/>
          </a:bodyPr>
          <a:lstStyle/>
          <a:p>
            <a:r>
              <a:rPr lang="en-US" sz="2000" b="1" dirty="0" smtClean="0"/>
              <a:t>Baseline data collected 2010-2011</a:t>
            </a:r>
          </a:p>
          <a:p>
            <a:endParaRPr lang="en-US" sz="800" b="1" dirty="0" smtClean="0"/>
          </a:p>
          <a:p>
            <a:r>
              <a:rPr lang="en-US" sz="2000" b="1" dirty="0" smtClean="0"/>
              <a:t>31 permanent monitoring transects established</a:t>
            </a:r>
          </a:p>
          <a:p>
            <a:endParaRPr lang="en-US" sz="800" b="1" dirty="0" smtClean="0"/>
          </a:p>
          <a:p>
            <a:r>
              <a:rPr lang="en-US" sz="2000" b="1" dirty="0" smtClean="0"/>
              <a:t>Monitoring postponed in Year 3 (2014) due to drought</a:t>
            </a:r>
          </a:p>
          <a:p>
            <a:endParaRPr lang="en-US" sz="800" b="1" dirty="0" smtClean="0"/>
          </a:p>
          <a:p>
            <a:r>
              <a:rPr lang="en-US" sz="2000" b="1" dirty="0" smtClean="0"/>
              <a:t>Year 4 surveys: higher precipitation in 2015 than 2013 increased vegetative cover</a:t>
            </a:r>
            <a:endParaRPr lang="en-US" sz="2000" b="1" dirty="0"/>
          </a:p>
          <a:p>
            <a:endParaRPr lang="en-US" sz="800" b="1" dirty="0" smtClean="0"/>
          </a:p>
          <a:p>
            <a:endParaRPr lang="en-US" sz="2000" b="1" dirty="0"/>
          </a:p>
        </p:txBody>
      </p:sp>
      <p:sp>
        <p:nvSpPr>
          <p:cNvPr id="3" name="TextBox 2"/>
          <p:cNvSpPr txBox="1"/>
          <p:nvPr/>
        </p:nvSpPr>
        <p:spPr>
          <a:xfrm>
            <a:off x="448441" y="3684941"/>
            <a:ext cx="3742559" cy="1200329"/>
          </a:xfrm>
          <a:prstGeom prst="rect">
            <a:avLst/>
          </a:prstGeom>
          <a:noFill/>
        </p:spPr>
        <p:txBody>
          <a:bodyPr wrap="square" rtlCol="0">
            <a:spAutoFit/>
          </a:bodyPr>
          <a:lstStyle/>
          <a:p>
            <a:r>
              <a:rPr lang="en-US" dirty="0"/>
              <a:t>Additional rare plant species on Conservation Lands are preserved and monitored</a:t>
            </a:r>
          </a:p>
          <a:p>
            <a:endParaRPr lang="en-US" dirty="0"/>
          </a:p>
        </p:txBody>
      </p:sp>
      <p:pic>
        <p:nvPicPr>
          <p:cNvPr id="4" name="Picture 3"/>
          <p:cNvPicPr>
            <a:picLocks noChangeAspect="1"/>
          </p:cNvPicPr>
          <p:nvPr/>
        </p:nvPicPr>
        <p:blipFill>
          <a:blip r:embed="rId4"/>
          <a:stretch>
            <a:fillRect/>
          </a:stretch>
        </p:blipFill>
        <p:spPr>
          <a:xfrm>
            <a:off x="541769" y="4728786"/>
            <a:ext cx="2612115" cy="1843463"/>
          </a:xfrm>
          <a:prstGeom prst="rect">
            <a:avLst/>
          </a:prstGeom>
        </p:spPr>
      </p:pic>
      <p:pic>
        <p:nvPicPr>
          <p:cNvPr id="7" name="Picture 6"/>
          <p:cNvPicPr>
            <a:picLocks noChangeAspect="1"/>
          </p:cNvPicPr>
          <p:nvPr/>
        </p:nvPicPr>
        <p:blipFill>
          <a:blip r:embed="rId5"/>
          <a:stretch>
            <a:fillRect/>
          </a:stretch>
        </p:blipFill>
        <p:spPr>
          <a:xfrm>
            <a:off x="3381331" y="4728786"/>
            <a:ext cx="2674804" cy="1790115"/>
          </a:xfrm>
          <a:prstGeom prst="rect">
            <a:avLst/>
          </a:prstGeom>
        </p:spPr>
      </p:pic>
      <p:pic>
        <p:nvPicPr>
          <p:cNvPr id="14" name="Picture 13"/>
          <p:cNvPicPr>
            <a:picLocks noChangeAspect="1"/>
          </p:cNvPicPr>
          <p:nvPr/>
        </p:nvPicPr>
        <p:blipFill>
          <a:blip r:embed="rId6"/>
          <a:stretch>
            <a:fillRect/>
          </a:stretch>
        </p:blipFill>
        <p:spPr>
          <a:xfrm>
            <a:off x="7353661" y="4257396"/>
            <a:ext cx="1883827" cy="2834886"/>
          </a:xfrm>
          <a:prstGeom prst="rect">
            <a:avLst/>
          </a:prstGeom>
        </p:spPr>
      </p:pic>
      <p:pic>
        <p:nvPicPr>
          <p:cNvPr id="5" name="Picture 4"/>
          <p:cNvPicPr>
            <a:picLocks noChangeAspect="1"/>
          </p:cNvPicPr>
          <p:nvPr/>
        </p:nvPicPr>
        <p:blipFill>
          <a:blip r:embed="rId7"/>
          <a:stretch>
            <a:fillRect/>
          </a:stretch>
        </p:blipFill>
        <p:spPr>
          <a:xfrm>
            <a:off x="6208535" y="4458274"/>
            <a:ext cx="1798476" cy="2060627"/>
          </a:xfrm>
          <a:prstGeom prst="rect">
            <a:avLst/>
          </a:prstGeom>
        </p:spPr>
      </p:pic>
    </p:spTree>
    <p:extLst>
      <p:ext uri="{BB962C8B-B14F-4D97-AF65-F5344CB8AC3E}">
        <p14:creationId xmlns:p14="http://schemas.microsoft.com/office/powerpoint/2010/main" val="168158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fade">
                                      <p:cBhvr>
                                        <p:cTn id="2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81400" y="1500187"/>
            <a:ext cx="5216825" cy="3910012"/>
          </a:xfrm>
          <a:prstGeom prst="rect">
            <a:avLst/>
          </a:prstGeom>
        </p:spPr>
      </p:pic>
      <p:sp>
        <p:nvSpPr>
          <p:cNvPr id="3" name="Content Placeholder 2"/>
          <p:cNvSpPr>
            <a:spLocks noGrp="1"/>
          </p:cNvSpPr>
          <p:nvPr>
            <p:ph sz="half" idx="2"/>
          </p:nvPr>
        </p:nvSpPr>
        <p:spPr>
          <a:xfrm>
            <a:off x="304800" y="966788"/>
            <a:ext cx="3200399" cy="3757613"/>
          </a:xfrm>
        </p:spPr>
        <p:txBody>
          <a:bodyPr/>
          <a:lstStyle/>
          <a:p>
            <a:r>
              <a:rPr lang="en-US" sz="2000" dirty="0" smtClean="0"/>
              <a:t>250-MW solar photovoltaic energy facility in California Valley</a:t>
            </a:r>
          </a:p>
          <a:p>
            <a:r>
              <a:rPr lang="en-US" sz="2000" dirty="0" smtClean="0"/>
              <a:t>Required acquisition and permanent protection of habitat conservation lands for compensatory mitigation</a:t>
            </a:r>
          </a:p>
          <a:p>
            <a:r>
              <a:rPr lang="en-US" sz="2000" dirty="0" smtClean="0"/>
              <a:t>Approx. 9,209 acres</a:t>
            </a:r>
          </a:p>
          <a:p>
            <a:r>
              <a:rPr lang="en-US" sz="2000" dirty="0" smtClean="0"/>
              <a:t>Satisfies permit conditions of SLO County, CDFW, and USFWS</a:t>
            </a:r>
          </a:p>
        </p:txBody>
      </p:sp>
      <p:sp>
        <p:nvSpPr>
          <p:cNvPr id="6" name="Title 5"/>
          <p:cNvSpPr>
            <a:spLocks noGrp="1"/>
          </p:cNvSpPr>
          <p:nvPr>
            <p:ph type="title"/>
          </p:nvPr>
        </p:nvSpPr>
        <p:spPr>
          <a:xfrm>
            <a:off x="0" y="1"/>
            <a:ext cx="9144000" cy="914400"/>
          </a:xfrm>
        </p:spPr>
        <p:txBody>
          <a:bodyPr/>
          <a:lstStyle/>
          <a:p>
            <a:r>
              <a:rPr lang="en-US" sz="3600" dirty="0" smtClean="0"/>
              <a:t>California Valley Solar Ranch (CVSR)</a:t>
            </a:r>
            <a:endParaRPr lang="en-US" sz="36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5995985"/>
            <a:ext cx="1403929" cy="320040"/>
          </a:xfrm>
          <a:prstGeom prst="rect">
            <a:avLst/>
          </a:prstGeom>
        </p:spPr>
      </p:pic>
    </p:spTree>
    <p:extLst>
      <p:ext uri="{BB962C8B-B14F-4D97-AF65-F5344CB8AC3E}">
        <p14:creationId xmlns:p14="http://schemas.microsoft.com/office/powerpoint/2010/main" val="37061055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Brian\Painting material\Landscapes\1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Rare Plant Results &amp; Conclusions</a:t>
            </a:r>
            <a:endParaRPr lang="en-US" dirty="0">
              <a:effectLst>
                <a:outerShdw blurRad="38100" dist="38100" dir="2700000" algn="tl">
                  <a:srgbClr val="000000">
                    <a:alpha val="43137"/>
                  </a:srgbClr>
                </a:outerShdw>
              </a:effectLst>
            </a:endParaRPr>
          </a:p>
        </p:txBody>
      </p:sp>
      <p:sp>
        <p:nvSpPr>
          <p:cNvPr id="4" name="TextBox 3"/>
          <p:cNvSpPr txBox="1"/>
          <p:nvPr/>
        </p:nvSpPr>
        <p:spPr>
          <a:xfrm>
            <a:off x="685800" y="990600"/>
            <a:ext cx="7848600" cy="2862322"/>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2"/>
                </a:solidFill>
              </a:rPr>
              <a:t>R</a:t>
            </a:r>
            <a:r>
              <a:rPr lang="en-US" sz="2000" dirty="0" smtClean="0">
                <a:solidFill>
                  <a:schemeClr val="bg2"/>
                </a:solidFill>
              </a:rPr>
              <a:t>are </a:t>
            </a:r>
            <a:r>
              <a:rPr lang="en-US" sz="2000" dirty="0">
                <a:solidFill>
                  <a:schemeClr val="bg2"/>
                </a:solidFill>
              </a:rPr>
              <a:t>plants increased in absolute cover, density,</a:t>
            </a:r>
          </a:p>
          <a:p>
            <a:r>
              <a:rPr lang="en-US" sz="2000" dirty="0" smtClean="0">
                <a:solidFill>
                  <a:schemeClr val="bg2"/>
                </a:solidFill>
              </a:rPr>
              <a:t>     and </a:t>
            </a:r>
            <a:r>
              <a:rPr lang="en-US" sz="2000" dirty="0">
                <a:solidFill>
                  <a:schemeClr val="bg2"/>
                </a:solidFill>
              </a:rPr>
              <a:t>numbers of plants between 2013 and </a:t>
            </a:r>
            <a:r>
              <a:rPr lang="en-US" sz="2000" dirty="0" smtClean="0">
                <a:solidFill>
                  <a:schemeClr val="bg2"/>
                </a:solidFill>
              </a:rPr>
              <a:t>2015</a:t>
            </a:r>
          </a:p>
          <a:p>
            <a:pPr marL="342900" indent="-342900">
              <a:buFont typeface="Arial" panose="020B0604020202020204" pitchFamily="34" charset="0"/>
              <a:buChar char="•"/>
            </a:pPr>
            <a:r>
              <a:rPr lang="en-US" sz="2000" dirty="0">
                <a:solidFill>
                  <a:schemeClr val="bg2"/>
                </a:solidFill>
              </a:rPr>
              <a:t>F</a:t>
            </a:r>
            <a:r>
              <a:rPr lang="en-US" sz="2000" dirty="0" smtClean="0">
                <a:solidFill>
                  <a:schemeClr val="bg2"/>
                </a:solidFill>
              </a:rPr>
              <a:t>or </a:t>
            </a:r>
            <a:r>
              <a:rPr lang="en-US" sz="2000" dirty="0">
                <a:solidFill>
                  <a:schemeClr val="bg2"/>
                </a:solidFill>
              </a:rPr>
              <a:t>many species on many parcels, rare plants were more</a:t>
            </a:r>
          </a:p>
          <a:p>
            <a:r>
              <a:rPr lang="en-US" sz="2000" dirty="0" smtClean="0">
                <a:solidFill>
                  <a:schemeClr val="bg2"/>
                </a:solidFill>
              </a:rPr>
              <a:t>     prevalent </a:t>
            </a:r>
            <a:r>
              <a:rPr lang="en-US" sz="2000" dirty="0">
                <a:solidFill>
                  <a:schemeClr val="bg2"/>
                </a:solidFill>
              </a:rPr>
              <a:t>in 2015 than </a:t>
            </a:r>
            <a:r>
              <a:rPr lang="en-US" sz="2000" dirty="0" smtClean="0">
                <a:solidFill>
                  <a:schemeClr val="bg2"/>
                </a:solidFill>
              </a:rPr>
              <a:t>during </a:t>
            </a:r>
            <a:r>
              <a:rPr lang="en-US" sz="2000" dirty="0">
                <a:solidFill>
                  <a:schemeClr val="bg2"/>
                </a:solidFill>
              </a:rPr>
              <a:t>baseline </a:t>
            </a:r>
            <a:r>
              <a:rPr lang="en-US" sz="2000" dirty="0" smtClean="0">
                <a:solidFill>
                  <a:schemeClr val="bg2"/>
                </a:solidFill>
              </a:rPr>
              <a:t>surveys</a:t>
            </a:r>
          </a:p>
          <a:p>
            <a:pPr marL="342900" indent="-342900">
              <a:buFont typeface="Arial" panose="020B0604020202020204" pitchFamily="34" charset="0"/>
              <a:buChar char="•"/>
            </a:pPr>
            <a:r>
              <a:rPr lang="en-US" sz="2000" dirty="0">
                <a:solidFill>
                  <a:schemeClr val="bg2"/>
                </a:solidFill>
              </a:rPr>
              <a:t>Annual plants responded differently then perennials, which did not increase in 2015</a:t>
            </a:r>
            <a:endParaRPr lang="en-US" sz="2000" dirty="0" smtClean="0">
              <a:solidFill>
                <a:schemeClr val="bg2"/>
              </a:solidFill>
            </a:endParaRPr>
          </a:p>
          <a:p>
            <a:pPr marL="342900" indent="-342900">
              <a:buFont typeface="Arial" panose="020B0604020202020204" pitchFamily="34" charset="0"/>
              <a:buChar char="•"/>
            </a:pPr>
            <a:r>
              <a:rPr lang="en-US" sz="2000" dirty="0">
                <a:solidFill>
                  <a:schemeClr val="bg2"/>
                </a:solidFill>
              </a:rPr>
              <a:t>These trends were observed both on the Conservation Lands and on reference </a:t>
            </a:r>
            <a:r>
              <a:rPr lang="en-US" sz="2000" dirty="0" smtClean="0">
                <a:solidFill>
                  <a:schemeClr val="bg2"/>
                </a:solidFill>
              </a:rPr>
              <a:t>transects</a:t>
            </a:r>
            <a:r>
              <a:rPr lang="en-US" sz="2000" dirty="0">
                <a:solidFill>
                  <a:schemeClr val="bg2"/>
                </a:solidFill>
              </a:rPr>
              <a:t>	</a:t>
            </a:r>
            <a:endParaRPr lang="en-US" sz="2000" dirty="0" smtClean="0">
              <a:solidFill>
                <a:schemeClr val="bg2"/>
              </a:solidFill>
            </a:endParaRPr>
          </a:p>
          <a:p>
            <a:endParaRPr lang="en-US" sz="2000" dirty="0" smtClean="0">
              <a:solidFill>
                <a:schemeClr val="bg2"/>
              </a:solidFill>
            </a:endParaRPr>
          </a:p>
        </p:txBody>
      </p:sp>
    </p:spTree>
    <p:extLst>
      <p:ext uri="{BB962C8B-B14F-4D97-AF65-F5344CB8AC3E}">
        <p14:creationId xmlns:p14="http://schemas.microsoft.com/office/powerpoint/2010/main" val="33300683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63072" y="1233456"/>
            <a:ext cx="4572000" cy="4876197"/>
          </a:xfrm>
        </p:spPr>
        <p:txBody>
          <a:bodyPr/>
          <a:lstStyle/>
          <a:p>
            <a:pPr marL="0" indent="0">
              <a:buNone/>
            </a:pPr>
            <a:r>
              <a:rPr lang="en-US" dirty="0" smtClean="0"/>
              <a:t>Monitor populations of special-status species on Conservation Lands including:</a:t>
            </a:r>
          </a:p>
          <a:p>
            <a:r>
              <a:rPr lang="en-US" sz="1800" dirty="0" smtClean="0"/>
              <a:t>San Joaquin kit fox (SJKF)</a:t>
            </a:r>
          </a:p>
          <a:p>
            <a:r>
              <a:rPr lang="en-US" sz="1800" dirty="0" smtClean="0"/>
              <a:t>Giant kangaroo rat (GKR)</a:t>
            </a:r>
          </a:p>
          <a:p>
            <a:r>
              <a:rPr lang="en-US" sz="1800" dirty="0" smtClean="0"/>
              <a:t>San Joaquin antelope squirrel (SJAS)</a:t>
            </a:r>
          </a:p>
          <a:p>
            <a:r>
              <a:rPr lang="en-US" sz="1800" dirty="0" smtClean="0"/>
              <a:t>Burrowing owl</a:t>
            </a:r>
          </a:p>
          <a:p>
            <a:r>
              <a:rPr lang="en-US" sz="1800" dirty="0" smtClean="0"/>
              <a:t>Western spadefoot </a:t>
            </a:r>
          </a:p>
        </p:txBody>
      </p:sp>
      <p:sp>
        <p:nvSpPr>
          <p:cNvPr id="6" name="Title 5"/>
          <p:cNvSpPr>
            <a:spLocks noGrp="1"/>
          </p:cNvSpPr>
          <p:nvPr>
            <p:ph type="title"/>
          </p:nvPr>
        </p:nvSpPr>
        <p:spPr>
          <a:xfrm>
            <a:off x="0" y="1"/>
            <a:ext cx="9144000" cy="1223930"/>
          </a:xfrm>
        </p:spPr>
        <p:txBody>
          <a:bodyPr/>
          <a:lstStyle/>
          <a:p>
            <a:r>
              <a:rPr lang="en-US" dirty="0" smtClean="0"/>
              <a:t>Wildlife Monitoring</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6080157"/>
            <a:ext cx="1403929" cy="32004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6538" y="4672603"/>
            <a:ext cx="2539705" cy="1904779"/>
          </a:xfrm>
          <a:prstGeom prst="rect">
            <a:avLst/>
          </a:prstGeom>
        </p:spPr>
      </p:pic>
      <p:pic>
        <p:nvPicPr>
          <p:cNvPr id="7" name="Content Placeholder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578927" y="1120504"/>
            <a:ext cx="3007438" cy="201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5203682" y="4010165"/>
            <a:ext cx="2092664" cy="209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239" y="4686458"/>
            <a:ext cx="1968689" cy="1734521"/>
          </a:xfrm>
          <a:prstGeom prst="rect">
            <a:avLst/>
          </a:prstGeom>
        </p:spPr>
      </p:pic>
      <p:pic>
        <p:nvPicPr>
          <p:cNvPr id="4" name="Content Placeholder 3"/>
          <p:cNvPicPr>
            <a:picLocks noGrp="1" noChangeAspect="1"/>
          </p:cNvPicPr>
          <p:nvPr>
            <p:ph sz="quarter" idx="4"/>
          </p:nvPr>
        </p:nvPicPr>
        <p:blipFill>
          <a:blip r:embed="rId8" cstate="print">
            <a:extLst>
              <a:ext uri="{28A0092B-C50C-407E-A947-70E740481C1C}">
                <a14:useLocalDpi xmlns:a14="http://schemas.microsoft.com/office/drawing/2010/main" val="0"/>
              </a:ext>
            </a:extLst>
          </a:blip>
          <a:stretch>
            <a:fillRect/>
          </a:stretch>
        </p:blipFill>
        <p:spPr>
          <a:xfrm>
            <a:off x="6250014" y="2477984"/>
            <a:ext cx="2733838" cy="1782502"/>
          </a:xfrm>
        </p:spPr>
      </p:pic>
    </p:spTree>
    <p:extLst>
      <p:ext uri="{BB962C8B-B14F-4D97-AF65-F5344CB8AC3E}">
        <p14:creationId xmlns:p14="http://schemas.microsoft.com/office/powerpoint/2010/main" val="294255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28600" y="1523999"/>
            <a:ext cx="4191000" cy="4876197"/>
          </a:xfrm>
        </p:spPr>
        <p:txBody>
          <a:bodyPr/>
          <a:lstStyle/>
          <a:p>
            <a:r>
              <a:rPr lang="en-US" dirty="0" smtClean="0"/>
              <a:t>Mapping surveys for </a:t>
            </a:r>
            <a:r>
              <a:rPr lang="en-US" dirty="0"/>
              <a:t> </a:t>
            </a:r>
            <a:r>
              <a:rPr lang="en-US" dirty="0" smtClean="0"/>
              <a:t>sign of GKR, SJKF, SJAS  </a:t>
            </a:r>
          </a:p>
          <a:p>
            <a:r>
              <a:rPr lang="en-US" dirty="0" smtClean="0"/>
              <a:t>Mark-recapture trapping for GKR</a:t>
            </a:r>
          </a:p>
          <a:p>
            <a:r>
              <a:rPr lang="en-US" dirty="0" smtClean="0"/>
              <a:t>Radio telemetry study for SJKF (currently replaces spotlighting and camera stations)</a:t>
            </a:r>
          </a:p>
          <a:p>
            <a:r>
              <a:rPr lang="en-US" dirty="0" smtClean="0"/>
              <a:t>Focused surveys for Burrowing owl and Western spadefoot</a:t>
            </a:r>
          </a:p>
        </p:txBody>
      </p:sp>
      <p:sp>
        <p:nvSpPr>
          <p:cNvPr id="6" name="Title 5"/>
          <p:cNvSpPr>
            <a:spLocks noGrp="1"/>
          </p:cNvSpPr>
          <p:nvPr>
            <p:ph type="title"/>
          </p:nvPr>
        </p:nvSpPr>
        <p:spPr>
          <a:xfrm>
            <a:off x="0" y="1"/>
            <a:ext cx="9144000" cy="1223930"/>
          </a:xfrm>
        </p:spPr>
        <p:txBody>
          <a:bodyPr/>
          <a:lstStyle/>
          <a:p>
            <a:r>
              <a:rPr lang="en-US" dirty="0" smtClean="0"/>
              <a:t>Monitoring Techniques</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6080157"/>
            <a:ext cx="1403929" cy="320040"/>
          </a:xfrm>
          <a:prstGeom prst="rect">
            <a:avLst/>
          </a:prstGeom>
        </p:spPr>
      </p:pic>
      <p:pic>
        <p:nvPicPr>
          <p:cNvPr id="2" name="Picture 1"/>
          <p:cNvPicPr>
            <a:picLocks noChangeAspect="1"/>
          </p:cNvPicPr>
          <p:nvPr/>
        </p:nvPicPr>
        <p:blipFill>
          <a:blip r:embed="rId4"/>
          <a:stretch>
            <a:fillRect/>
          </a:stretch>
        </p:blipFill>
        <p:spPr>
          <a:xfrm>
            <a:off x="4419600" y="1983797"/>
            <a:ext cx="4499784" cy="3391911"/>
          </a:xfrm>
          <a:prstGeom prst="rect">
            <a:avLst/>
          </a:prstGeom>
        </p:spPr>
      </p:pic>
    </p:spTree>
    <p:extLst>
      <p:ext uri="{BB962C8B-B14F-4D97-AF65-F5344CB8AC3E}">
        <p14:creationId xmlns:p14="http://schemas.microsoft.com/office/powerpoint/2010/main" val="26927520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28600" y="1523999"/>
            <a:ext cx="4191000" cy="4876197"/>
          </a:xfrm>
        </p:spPr>
        <p:txBody>
          <a:bodyPr/>
          <a:lstStyle/>
          <a:p>
            <a:r>
              <a:rPr lang="en-US" dirty="0" smtClean="0"/>
              <a:t>Mapping surveys based on presence of sign </a:t>
            </a:r>
          </a:p>
          <a:p>
            <a:r>
              <a:rPr lang="en-US" dirty="0" smtClean="0"/>
              <a:t>Relative index of the population over time</a:t>
            </a:r>
          </a:p>
          <a:p>
            <a:r>
              <a:rPr lang="en-US" dirty="0" smtClean="0"/>
              <a:t>100% coverage surveys prior to 2014</a:t>
            </a:r>
          </a:p>
          <a:p>
            <a:r>
              <a:rPr lang="en-US" dirty="0" smtClean="0"/>
              <a:t>In 2014 </a:t>
            </a:r>
            <a:r>
              <a:rPr lang="en-US" dirty="0"/>
              <a:t>&amp; </a:t>
            </a:r>
            <a:r>
              <a:rPr lang="en-US" dirty="0" smtClean="0"/>
              <a:t>2016, subsampling of offsite parcels, full coverage of Onsite Conservation Lands where GKR occur</a:t>
            </a:r>
            <a:endParaRPr lang="en-US" dirty="0"/>
          </a:p>
        </p:txBody>
      </p:sp>
      <p:sp>
        <p:nvSpPr>
          <p:cNvPr id="6" name="Title 5"/>
          <p:cNvSpPr>
            <a:spLocks noGrp="1"/>
          </p:cNvSpPr>
          <p:nvPr>
            <p:ph type="title"/>
          </p:nvPr>
        </p:nvSpPr>
        <p:spPr>
          <a:xfrm>
            <a:off x="0" y="1"/>
            <a:ext cx="9144000" cy="1223930"/>
          </a:xfrm>
        </p:spPr>
        <p:txBody>
          <a:bodyPr/>
          <a:lstStyle/>
          <a:p>
            <a:r>
              <a:rPr lang="en-US" dirty="0" smtClean="0"/>
              <a:t>Giant Kangaroo Rat Precinct Mapping</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6080157"/>
            <a:ext cx="1403929" cy="320040"/>
          </a:xfrm>
          <a:prstGeom prst="rect">
            <a:avLst/>
          </a:prstGeom>
        </p:spPr>
      </p:pic>
      <p:pic>
        <p:nvPicPr>
          <p:cNvPr id="4" name="Content Placeholder 3"/>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299684" y="1523999"/>
            <a:ext cx="3374580" cy="2200275"/>
          </a:xfr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4575" y="3454705"/>
            <a:ext cx="2946400" cy="22098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9125" y="4421221"/>
            <a:ext cx="2235200" cy="1676400"/>
          </a:xfrm>
          <a:prstGeom prst="rect">
            <a:avLst/>
          </a:prstGeom>
        </p:spPr>
      </p:pic>
    </p:spTree>
    <p:extLst>
      <p:ext uri="{BB962C8B-B14F-4D97-AF65-F5344CB8AC3E}">
        <p14:creationId xmlns:p14="http://schemas.microsoft.com/office/powerpoint/2010/main" val="48908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14400"/>
          </a:xfrm>
        </p:spPr>
        <p:txBody>
          <a:bodyPr/>
          <a:lstStyle/>
          <a:p>
            <a:r>
              <a:rPr lang="en-US" sz="4000" dirty="0" smtClean="0">
                <a:effectLst/>
              </a:rPr>
              <a:t>2014 GKR Distribution CVSR MA</a:t>
            </a:r>
            <a:endParaRPr lang="en-US" sz="4000" dirty="0">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248400"/>
            <a:ext cx="1403929" cy="320040"/>
          </a:xfrm>
          <a:prstGeom prst="rect">
            <a:avLst/>
          </a:prstGeom>
        </p:spPr>
      </p:pic>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12530" y="914399"/>
            <a:ext cx="5988269" cy="5261723"/>
          </a:xfr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2724" y="3094891"/>
            <a:ext cx="2362201" cy="900738"/>
          </a:xfrm>
          <a:prstGeom prst="rect">
            <a:avLst/>
          </a:prstGeom>
        </p:spPr>
      </p:pic>
    </p:spTree>
    <p:extLst>
      <p:ext uri="{BB962C8B-B14F-4D97-AF65-F5344CB8AC3E}">
        <p14:creationId xmlns:p14="http://schemas.microsoft.com/office/powerpoint/2010/main" val="15330175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381000" y="1368820"/>
            <a:ext cx="4040188" cy="4269979"/>
          </a:xfrm>
        </p:spPr>
        <p:txBody>
          <a:bodyPr/>
          <a:lstStyle/>
          <a:p>
            <a:r>
              <a:rPr lang="en-US" dirty="0" smtClean="0"/>
              <a:t>Trapping grids</a:t>
            </a:r>
          </a:p>
          <a:p>
            <a:pPr lvl="1"/>
            <a:r>
              <a:rPr lang="en-US" dirty="0" smtClean="0"/>
              <a:t>2 Onsite Conservation Land grids</a:t>
            </a:r>
          </a:p>
          <a:p>
            <a:pPr lvl="1"/>
            <a:r>
              <a:rPr lang="en-US" dirty="0"/>
              <a:t>2</a:t>
            </a:r>
            <a:r>
              <a:rPr lang="en-US" dirty="0" smtClean="0"/>
              <a:t> South Carrizo CL grids as reference site</a:t>
            </a:r>
          </a:p>
          <a:p>
            <a:r>
              <a:rPr lang="en-US" dirty="0" smtClean="0"/>
              <a:t>Trapping in spring and fall</a:t>
            </a:r>
          </a:p>
          <a:p>
            <a:r>
              <a:rPr lang="en-US" dirty="0"/>
              <a:t>Marked with PIT tags</a:t>
            </a:r>
          </a:p>
          <a:p>
            <a:r>
              <a:rPr lang="en-US" dirty="0" smtClean="0"/>
              <a:t>M/F, weight, foot length, reproductive condition</a:t>
            </a:r>
            <a:endParaRPr lang="en-US" dirty="0"/>
          </a:p>
        </p:txBody>
      </p:sp>
      <p:sp>
        <p:nvSpPr>
          <p:cNvPr id="6" name="Title 5"/>
          <p:cNvSpPr>
            <a:spLocks noGrp="1"/>
          </p:cNvSpPr>
          <p:nvPr>
            <p:ph type="title"/>
          </p:nvPr>
        </p:nvSpPr>
        <p:spPr>
          <a:xfrm>
            <a:off x="0" y="1"/>
            <a:ext cx="9144000" cy="914400"/>
          </a:xfrm>
        </p:spPr>
        <p:txBody>
          <a:bodyPr/>
          <a:lstStyle/>
          <a:p>
            <a:r>
              <a:rPr lang="en-US" dirty="0" smtClean="0"/>
              <a:t>GKR Mark-recapture </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248400"/>
            <a:ext cx="1403929" cy="320040"/>
          </a:xfrm>
          <a:prstGeom prst="rect">
            <a:avLst/>
          </a:prstGeom>
        </p:spPr>
      </p:pic>
      <p:pic>
        <p:nvPicPr>
          <p:cNvPr id="5" name="Content Placeholder 4"/>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582510" y="1828800"/>
            <a:ext cx="4041775" cy="3031331"/>
          </a:xfrm>
        </p:spPr>
      </p:pic>
    </p:spTree>
    <p:extLst>
      <p:ext uri="{BB962C8B-B14F-4D97-AF65-F5344CB8AC3E}">
        <p14:creationId xmlns:p14="http://schemas.microsoft.com/office/powerpoint/2010/main" val="243522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Year 4 General Trends</a:t>
            </a:r>
            <a:endParaRPr lang="en-US" dirty="0"/>
          </a:p>
        </p:txBody>
      </p:sp>
      <p:sp>
        <p:nvSpPr>
          <p:cNvPr id="3" name="Content Placeholder 2"/>
          <p:cNvSpPr>
            <a:spLocks noGrp="1"/>
          </p:cNvSpPr>
          <p:nvPr>
            <p:ph sz="half" idx="2"/>
          </p:nvPr>
        </p:nvSpPr>
        <p:spPr/>
        <p:txBody>
          <a:bodyPr/>
          <a:lstStyle/>
          <a:p>
            <a:r>
              <a:rPr lang="en-US" dirty="0" smtClean="0"/>
              <a:t>CVSR MA: 37% increase in density of precincts as compared to Year 2</a:t>
            </a:r>
          </a:p>
          <a:p>
            <a:r>
              <a:rPr lang="en-US" dirty="0" smtClean="0"/>
              <a:t>North Carrizo Conservation Lands: 8% increase in density</a:t>
            </a:r>
          </a:p>
          <a:p>
            <a:r>
              <a:rPr lang="en-US" dirty="0" smtClean="0"/>
              <a:t>South Carrizo Conservation Lands: 117% increase in density</a:t>
            </a:r>
            <a:endParaRPr lang="en-US" dirty="0"/>
          </a:p>
        </p:txBody>
      </p:sp>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24400" y="1894821"/>
            <a:ext cx="4041775" cy="3031331"/>
          </a:xfrm>
        </p:spPr>
      </p:pic>
      <p:sp>
        <p:nvSpPr>
          <p:cNvPr id="7"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GKR Results &amp; Conclusions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00633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0403" y="1152336"/>
            <a:ext cx="4187825" cy="5486400"/>
          </a:xfrm>
        </p:spPr>
        <p:txBody>
          <a:bodyPr/>
          <a:lstStyle/>
          <a:p>
            <a:r>
              <a:rPr lang="en-US" dirty="0" smtClean="0"/>
              <a:t>Trends in populations reflect regional trends and likely as a result of prolonged drought </a:t>
            </a:r>
          </a:p>
          <a:p>
            <a:r>
              <a:rPr lang="en-US" dirty="0" smtClean="0"/>
              <a:t>Decrease in precinct density detected in South Carrizo in year 2, but increasing by year 4</a:t>
            </a:r>
          </a:p>
          <a:p>
            <a:r>
              <a:rPr lang="en-US" dirty="0" smtClean="0"/>
              <a:t>Year 6 mapping surveys are documenting an expansion of the onsite and North Carrizo populations</a:t>
            </a:r>
          </a:p>
        </p:txBody>
      </p:sp>
      <p:sp>
        <p:nvSpPr>
          <p:cNvPr id="4" name="Text Placeholder 3"/>
          <p:cNvSpPr>
            <a:spLocks noGrp="1"/>
          </p:cNvSpPr>
          <p:nvPr>
            <p:ph type="body" sz="quarter" idx="3"/>
          </p:nvPr>
        </p:nvSpPr>
        <p:spPr/>
        <p:txBody>
          <a:bodyPr/>
          <a:lstStyle/>
          <a:p>
            <a:endParaRPr lang="en-US"/>
          </a:p>
        </p:txBody>
      </p:sp>
      <p:pic>
        <p:nvPicPr>
          <p:cNvPr id="6" name="Content Placeholder 5"/>
          <p:cNvPicPr>
            <a:picLocks noGrp="1" noChangeAspect="1"/>
          </p:cNvPicPr>
          <p:nvPr>
            <p:ph sz="quarter" idx="4"/>
          </p:nvPr>
        </p:nvPicPr>
        <p:blipFill>
          <a:blip r:embed="rId3"/>
          <a:stretch>
            <a:fillRect/>
          </a:stretch>
        </p:blipFill>
        <p:spPr>
          <a:xfrm>
            <a:off x="4405114" y="914399"/>
            <a:ext cx="4572000" cy="2489965"/>
          </a:xfrm>
          <a:prstGeom prst="rect">
            <a:avLst/>
          </a:prstGeom>
        </p:spPr>
      </p:pic>
      <p:sp>
        <p:nvSpPr>
          <p:cNvPr id="7"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GKR Results &amp; Conclusions</a:t>
            </a:r>
            <a:endParaRPr lang="en-US" dirty="0">
              <a:effectLst>
                <a:outerShdw blurRad="38100" dist="38100" dir="2700000" algn="tl">
                  <a:srgbClr val="000000">
                    <a:alpha val="43137"/>
                  </a:srgbClr>
                </a:outerShdw>
              </a:effectLst>
            </a:endParaRPr>
          </a:p>
        </p:txBody>
      </p:sp>
      <p:graphicFrame>
        <p:nvGraphicFramePr>
          <p:cNvPr id="10" name="Chart 9"/>
          <p:cNvGraphicFramePr>
            <a:graphicFrameLocks/>
          </p:cNvGraphicFramePr>
          <p:nvPr>
            <p:extLst>
              <p:ext uri="{D42A27DB-BD31-4B8C-83A1-F6EECF244321}">
                <p14:modId xmlns:p14="http://schemas.microsoft.com/office/powerpoint/2010/main" val="4149696831"/>
              </p:ext>
            </p:extLst>
          </p:nvPr>
        </p:nvGraphicFramePr>
        <p:xfrm>
          <a:off x="4227512" y="3604184"/>
          <a:ext cx="4876800" cy="30480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953000" y="3048000"/>
            <a:ext cx="872355" cy="261610"/>
          </a:xfrm>
          <a:prstGeom prst="rect">
            <a:avLst/>
          </a:prstGeom>
          <a:noFill/>
        </p:spPr>
        <p:txBody>
          <a:bodyPr wrap="none" rtlCol="0">
            <a:spAutoFit/>
          </a:bodyPr>
          <a:lstStyle/>
          <a:p>
            <a:r>
              <a:rPr lang="en-US" sz="1100" b="1" dirty="0" smtClean="0">
                <a:solidFill>
                  <a:schemeClr val="bg2"/>
                </a:solidFill>
              </a:rPr>
              <a:t>2011-2012</a:t>
            </a:r>
            <a:endParaRPr lang="en-US" sz="1100" b="1" dirty="0">
              <a:solidFill>
                <a:schemeClr val="bg2"/>
              </a:solidFill>
            </a:endParaRPr>
          </a:p>
        </p:txBody>
      </p:sp>
      <p:sp>
        <p:nvSpPr>
          <p:cNvPr id="11" name="TextBox 10"/>
          <p:cNvSpPr txBox="1"/>
          <p:nvPr/>
        </p:nvSpPr>
        <p:spPr>
          <a:xfrm>
            <a:off x="5715861" y="3189002"/>
            <a:ext cx="872355" cy="261610"/>
          </a:xfrm>
          <a:prstGeom prst="rect">
            <a:avLst/>
          </a:prstGeom>
          <a:noFill/>
        </p:spPr>
        <p:txBody>
          <a:bodyPr wrap="none" rtlCol="0">
            <a:spAutoFit/>
          </a:bodyPr>
          <a:lstStyle/>
          <a:p>
            <a:r>
              <a:rPr lang="en-US" sz="1100" b="1" dirty="0" smtClean="0">
                <a:solidFill>
                  <a:schemeClr val="bg2"/>
                </a:solidFill>
              </a:rPr>
              <a:t>2012-2013</a:t>
            </a:r>
            <a:endParaRPr lang="en-US" sz="1100" b="1" dirty="0">
              <a:solidFill>
                <a:schemeClr val="bg2"/>
              </a:solidFill>
            </a:endParaRPr>
          </a:p>
        </p:txBody>
      </p:sp>
      <p:sp>
        <p:nvSpPr>
          <p:cNvPr id="12" name="TextBox 11"/>
          <p:cNvSpPr txBox="1"/>
          <p:nvPr/>
        </p:nvSpPr>
        <p:spPr>
          <a:xfrm>
            <a:off x="6478722" y="3050258"/>
            <a:ext cx="872355" cy="261610"/>
          </a:xfrm>
          <a:prstGeom prst="rect">
            <a:avLst/>
          </a:prstGeom>
          <a:noFill/>
        </p:spPr>
        <p:txBody>
          <a:bodyPr wrap="none" rtlCol="0">
            <a:spAutoFit/>
          </a:bodyPr>
          <a:lstStyle/>
          <a:p>
            <a:r>
              <a:rPr lang="en-US" sz="1100" b="1" dirty="0" smtClean="0">
                <a:solidFill>
                  <a:schemeClr val="bg2"/>
                </a:solidFill>
              </a:rPr>
              <a:t>2014-2015</a:t>
            </a:r>
            <a:endParaRPr lang="en-US" sz="1100" b="1" dirty="0">
              <a:solidFill>
                <a:schemeClr val="bg2"/>
              </a:solidFill>
            </a:endParaRPr>
          </a:p>
        </p:txBody>
      </p:sp>
    </p:spTree>
    <p:extLst>
      <p:ext uri="{BB962C8B-B14F-4D97-AF65-F5344CB8AC3E}">
        <p14:creationId xmlns:p14="http://schemas.microsoft.com/office/powerpoint/2010/main" val="33119183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152400"/>
            <a:ext cx="9144000" cy="914400"/>
          </a:xfrm>
        </p:spPr>
        <p:txBody>
          <a:bodyPr/>
          <a:lstStyle/>
          <a:p>
            <a:r>
              <a:rPr lang="en-US" dirty="0" smtClean="0">
                <a:effectLst>
                  <a:outerShdw blurRad="38100" dist="38100" dir="2700000" algn="tl">
                    <a:srgbClr val="000000">
                      <a:alpha val="43137"/>
                    </a:srgbClr>
                  </a:outerShdw>
                </a:effectLst>
              </a:rPr>
              <a:t>GKR Preliminary Results Year 6</a:t>
            </a:r>
            <a:br>
              <a:rPr lang="en-US" dirty="0" smtClean="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North Carrizo Conservation Lands</a:t>
            </a:r>
            <a:endParaRPr lang="en-US" sz="2400" dirty="0">
              <a:effectLst>
                <a:outerShdw blurRad="38100" dist="38100" dir="2700000" algn="tl">
                  <a:srgbClr val="000000">
                    <a:alpha val="43137"/>
                  </a:srgbClr>
                </a:outerShdw>
              </a:effectLst>
            </a:endParaRPr>
          </a:p>
        </p:txBody>
      </p:sp>
      <p:pic>
        <p:nvPicPr>
          <p:cNvPr id="9" name="Content Placeholder 8"/>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381001" y="1447800"/>
            <a:ext cx="8229598" cy="4629149"/>
          </a:xfrm>
        </p:spPr>
      </p:pic>
    </p:spTree>
    <p:extLst>
      <p:ext uri="{BB962C8B-B14F-4D97-AF65-F5344CB8AC3E}">
        <p14:creationId xmlns:p14="http://schemas.microsoft.com/office/powerpoint/2010/main" val="42075916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2362200"/>
            <a:ext cx="4803930" cy="3124199"/>
          </a:xfrm>
          <a:prstGeom prst="rect">
            <a:avLst/>
          </a:prstGeom>
        </p:spPr>
      </p:pic>
      <p:sp>
        <p:nvSpPr>
          <p:cNvPr id="2" name="Title 1"/>
          <p:cNvSpPr>
            <a:spLocks noGrp="1"/>
          </p:cNvSpPr>
          <p:nvPr>
            <p:ph type="title"/>
          </p:nvPr>
        </p:nvSpPr>
        <p:spPr>
          <a:xfrm>
            <a:off x="18393" y="152400"/>
            <a:ext cx="9144000" cy="914400"/>
          </a:xfrm>
        </p:spPr>
        <p:txBody>
          <a:bodyPr/>
          <a:lstStyle/>
          <a:p>
            <a:r>
              <a:rPr lang="en-US" dirty="0" smtClean="0">
                <a:effectLst>
                  <a:outerShdw blurRad="38100" dist="38100" dir="2700000" algn="tl">
                    <a:srgbClr val="000000">
                      <a:alpha val="43137"/>
                    </a:srgbClr>
                  </a:outerShdw>
                </a:effectLst>
              </a:rPr>
              <a:t>San Joaquin Kit Fox Monitoring</a:t>
            </a:r>
            <a:endParaRPr lang="en-US" dirty="0">
              <a:effectLst>
                <a:outerShdw blurRad="38100" dist="38100" dir="2700000" algn="tl">
                  <a:srgbClr val="000000">
                    <a:alpha val="43137"/>
                  </a:srgbClr>
                </a:outerShdw>
              </a:effectLst>
            </a:endParaRPr>
          </a:p>
        </p:txBody>
      </p:sp>
      <p:sp>
        <p:nvSpPr>
          <p:cNvPr id="12" name="Content Placeholder 2"/>
          <p:cNvSpPr txBox="1">
            <a:spLocks/>
          </p:cNvSpPr>
          <p:nvPr/>
        </p:nvSpPr>
        <p:spPr>
          <a:xfrm>
            <a:off x="152400" y="1371600"/>
            <a:ext cx="4191000" cy="4876197"/>
          </a:xfrm>
          <a:prstGeom prst="rect">
            <a:avLst/>
          </a:prstGeom>
        </p:spPr>
        <p:txBody>
          <a:bodyPr/>
          <a:lstStyle>
            <a:lvl1pPr marL="342900" indent="-342900" algn="l" rtl="0" eaLnBrk="1" fontAlgn="base" hangingPunct="1">
              <a:spcBef>
                <a:spcPct val="20000"/>
              </a:spcBef>
              <a:spcAft>
                <a:spcPct val="0"/>
              </a:spcAft>
              <a:buChar char="•"/>
              <a:defRPr sz="2800" b="1">
                <a:solidFill>
                  <a:schemeClr val="tx1"/>
                </a:solidFill>
                <a:latin typeface="Century Gothic" panose="020B0502020202020204" pitchFamily="34" charset="0"/>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latin typeface="Century Gothic" panose="020B0502020202020204" pitchFamily="34" charset="0"/>
              </a:defRPr>
            </a:lvl2pPr>
            <a:lvl3pPr marL="1257300" indent="-342900" algn="l" rtl="0" eaLnBrk="1" fontAlgn="base" hangingPunct="1">
              <a:spcBef>
                <a:spcPct val="20000"/>
              </a:spcBef>
              <a:spcAft>
                <a:spcPct val="0"/>
              </a:spcAft>
              <a:buClr>
                <a:schemeClr val="tx1"/>
              </a:buClr>
              <a:buFont typeface="Wingdings" panose="05000000000000000000" pitchFamily="2" charset="2"/>
              <a:buChar char="§"/>
              <a:defRPr sz="2400">
                <a:solidFill>
                  <a:schemeClr val="tx1"/>
                </a:solidFill>
                <a:latin typeface="Century Gothic" panose="020B0502020202020204" pitchFamily="34" charset="0"/>
              </a:defRPr>
            </a:lvl3pPr>
            <a:lvl4pPr marL="1714500" indent="-342900" algn="l" rtl="0" eaLnBrk="1" fontAlgn="base" hangingPunct="1">
              <a:spcBef>
                <a:spcPct val="20000"/>
              </a:spcBef>
              <a:spcAft>
                <a:spcPct val="0"/>
              </a:spcAft>
              <a:buClr>
                <a:schemeClr val="tx1"/>
              </a:buClr>
              <a:buFont typeface="Arial" panose="020B0604020202020204" pitchFamily="34" charset="0"/>
              <a:buChar char="»"/>
              <a:defRPr sz="2000">
                <a:solidFill>
                  <a:schemeClr val="tx1"/>
                </a:solidFill>
                <a:latin typeface="Century Gothic" panose="020B0502020202020204" pitchFamily="34" charset="0"/>
              </a:defRPr>
            </a:lvl4pPr>
            <a:lvl5pPr marL="2114550" indent="-285750" algn="l" rtl="0" eaLnBrk="1" fontAlgn="base" hangingPunct="1">
              <a:spcBef>
                <a:spcPct val="20000"/>
              </a:spcBef>
              <a:spcAft>
                <a:spcPct val="0"/>
              </a:spcAft>
              <a:buClr>
                <a:schemeClr val="tx1"/>
              </a:buClr>
              <a:buFont typeface="Century Gothic" panose="020B0502020202020204" pitchFamily="34" charset="0"/>
              <a:buChar char="›"/>
              <a:defRPr sz="1800">
                <a:solidFill>
                  <a:schemeClr val="tx1"/>
                </a:solidFill>
                <a:latin typeface="Century Gothic" panose="020B0502020202020204" pitchFamily="34" charset="0"/>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en-US" kern="0" dirty="0" smtClean="0"/>
              <a:t>Mapping surveys provide incidental information on SJFK use of parcels</a:t>
            </a:r>
          </a:p>
          <a:p>
            <a:r>
              <a:rPr lang="en-US" kern="0" dirty="0" smtClean="0"/>
              <a:t>SJKF telemetry study monitors CVSR MA use by SJKF and provides detailed information on habitat use and home range size</a:t>
            </a:r>
          </a:p>
        </p:txBody>
      </p:sp>
    </p:spTree>
    <p:extLst>
      <p:ext uri="{BB962C8B-B14F-4D97-AF65-F5344CB8AC3E}">
        <p14:creationId xmlns:p14="http://schemas.microsoft.com/office/powerpoint/2010/main" val="373372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a:xfrm>
            <a:off x="418567" y="990600"/>
            <a:ext cx="8229600" cy="4026536"/>
          </a:xfrm>
        </p:spPr>
        <p:txBody>
          <a:bodyPr/>
          <a:lstStyle/>
          <a:p>
            <a:pPr marL="0" indent="0" algn="ctr">
              <a:buNone/>
            </a:pPr>
            <a:r>
              <a:rPr lang="en-US" sz="1800" dirty="0" smtClean="0">
                <a:solidFill>
                  <a:srgbClr val="FFFF00"/>
                </a:solidFill>
              </a:rPr>
              <a:t>Conservation Lands</a:t>
            </a:r>
          </a:p>
          <a:p>
            <a:pPr marL="0" indent="0" algn="ctr">
              <a:buNone/>
            </a:pPr>
            <a:r>
              <a:rPr lang="en-US" sz="1800" b="0" dirty="0"/>
              <a:t>M</a:t>
            </a:r>
            <a:r>
              <a:rPr lang="en-US" sz="1800" b="0" dirty="0" smtClean="0"/>
              <a:t>itigate </a:t>
            </a:r>
            <a:r>
              <a:rPr lang="en-US" sz="1800" b="0" dirty="0"/>
              <a:t>for project </a:t>
            </a:r>
            <a:r>
              <a:rPr lang="en-US" sz="1800" b="0" dirty="0" smtClean="0"/>
              <a:t>impacts while </a:t>
            </a:r>
            <a:r>
              <a:rPr lang="en-US" sz="1800" b="0" dirty="0"/>
              <a:t>supporting a regional </a:t>
            </a:r>
            <a:r>
              <a:rPr lang="en-US" sz="1800" b="0" dirty="0" smtClean="0"/>
              <a:t>strategy</a:t>
            </a:r>
          </a:p>
          <a:p>
            <a:pPr marL="0" indent="0" algn="ctr">
              <a:buNone/>
            </a:pPr>
            <a:r>
              <a:rPr lang="en-US" sz="1800" b="0" dirty="0" smtClean="0"/>
              <a:t>for </a:t>
            </a:r>
            <a:r>
              <a:rPr lang="en-US" sz="1800" b="0" dirty="0"/>
              <a:t>the conservation of a wide variety of native plants and </a:t>
            </a:r>
            <a:r>
              <a:rPr lang="en-US" sz="1800" b="0" dirty="0" smtClean="0"/>
              <a:t>animals, including </a:t>
            </a:r>
            <a:r>
              <a:rPr lang="en-US" sz="1800" b="0" dirty="0"/>
              <a:t>species listed as threatened or endangered by </a:t>
            </a:r>
            <a:r>
              <a:rPr lang="en-US" sz="1800" b="0" dirty="0" smtClean="0"/>
              <a:t>the</a:t>
            </a:r>
          </a:p>
          <a:p>
            <a:pPr marL="0" indent="0" algn="ctr">
              <a:buNone/>
            </a:pPr>
            <a:r>
              <a:rPr lang="en-US" sz="1800" b="0" dirty="0" smtClean="0"/>
              <a:t>State </a:t>
            </a:r>
            <a:r>
              <a:rPr lang="en-US" sz="1800" b="0" dirty="0"/>
              <a:t>of </a:t>
            </a:r>
            <a:r>
              <a:rPr lang="en-US" sz="1800" b="0" dirty="0" smtClean="0"/>
              <a:t>California or </a:t>
            </a:r>
            <a:r>
              <a:rPr lang="en-US" sz="1800" b="0" dirty="0"/>
              <a:t>United </a:t>
            </a:r>
            <a:r>
              <a:rPr lang="en-US" sz="1800" b="0" dirty="0" smtClean="0"/>
              <a:t>States</a:t>
            </a:r>
          </a:p>
          <a:p>
            <a:pPr marL="0" indent="0" algn="ctr">
              <a:buNone/>
            </a:pPr>
            <a:endParaRPr lang="en-US" sz="1800" dirty="0" smtClean="0"/>
          </a:p>
          <a:p>
            <a:pPr marL="0" indent="0" algn="ctr">
              <a:buNone/>
            </a:pPr>
            <a:r>
              <a:rPr lang="en-US" sz="1800" dirty="0" smtClean="0">
                <a:solidFill>
                  <a:srgbClr val="FFFF00"/>
                </a:solidFill>
              </a:rPr>
              <a:t>HMMP</a:t>
            </a:r>
          </a:p>
          <a:p>
            <a:pPr marL="0" indent="0" algn="ctr">
              <a:buNone/>
            </a:pPr>
            <a:r>
              <a:rPr lang="en-US" sz="1800" b="0" dirty="0" smtClean="0"/>
              <a:t>Adaptive management strategy to preserve</a:t>
            </a:r>
            <a:r>
              <a:rPr lang="en-US" sz="1800" b="0" dirty="0"/>
              <a:t>, enhance and maintain the conservation </a:t>
            </a:r>
            <a:r>
              <a:rPr lang="en-US" sz="1800" b="0" dirty="0" smtClean="0"/>
              <a:t>lands;</a:t>
            </a:r>
          </a:p>
          <a:p>
            <a:pPr marL="0" indent="0" algn="ctr">
              <a:buNone/>
            </a:pPr>
            <a:r>
              <a:rPr lang="en-US" sz="1800" b="0" dirty="0"/>
              <a:t>S</a:t>
            </a:r>
            <a:r>
              <a:rPr lang="en-US" sz="1800" b="0" dirty="0" smtClean="0"/>
              <a:t>pecific </a:t>
            </a:r>
            <a:r>
              <a:rPr lang="en-US" sz="1800" b="0" dirty="0"/>
              <a:t>management and monitoring goals and objectives</a:t>
            </a:r>
          </a:p>
          <a:p>
            <a:pPr marL="0" indent="0" algn="ctr">
              <a:buNone/>
            </a:pPr>
            <a:r>
              <a:rPr lang="en-US" sz="1800" b="0" dirty="0"/>
              <a:t>related to the maintenance or enhancement of habitat values for native plants and wildlife</a:t>
            </a:r>
            <a:endParaRPr lang="en-US" sz="1800" b="0" dirty="0" smtClean="0"/>
          </a:p>
          <a:p>
            <a:endParaRPr lang="en-US" dirty="0"/>
          </a:p>
          <a:p>
            <a:endParaRPr lang="en-US" dirty="0"/>
          </a:p>
        </p:txBody>
      </p:sp>
      <p:pic>
        <p:nvPicPr>
          <p:cNvPr id="4" name="Picture 3" descr="G:\Proposal Preparation Materials\Marketing Photos\Animals\SJKF\kitfox-hclark.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019675"/>
            <a:ext cx="2130425" cy="1597660"/>
          </a:xfrm>
          <a:prstGeom prst="rect">
            <a:avLst/>
          </a:prstGeom>
          <a:noFill/>
          <a:ln w="9525" cap="flat" cmpd="sng" algn="ctr">
            <a:solidFill>
              <a:sysClr val="windowText" lastClr="000000"/>
            </a:solidFill>
            <a:prstDash val="solid"/>
            <a:miter lim="800000"/>
            <a:headEnd type="none" w="med" len="med"/>
            <a:tailEnd type="none" w="med" len="med"/>
          </a:ln>
          <a:extLst/>
        </p:spPr>
      </p:pic>
      <p:pic>
        <p:nvPicPr>
          <p:cNvPr id="5" name="Picture 4"/>
          <p:cNvPicPr/>
          <p:nvPr/>
        </p:nvPicPr>
        <p:blipFill>
          <a:blip r:embed="rId4" cstate="print">
            <a:extLst>
              <a:ext uri="{BEBA8EAE-BF5A-486C-A8C5-ECC9F3942E4B}">
                <a14:imgProps xmlns:a14="http://schemas.microsoft.com/office/drawing/2010/main">
                  <a14:imgLayer r:embed="rId5">
                    <a14:imgEffect>
                      <a14:brightnessContrast bright="28000" contrast="14000"/>
                    </a14:imgEffect>
                  </a14:imgLayer>
                </a14:imgProps>
              </a:ext>
              <a:ext uri="{28A0092B-C50C-407E-A947-70E740481C1C}">
                <a14:useLocalDpi xmlns:a14="http://schemas.microsoft.com/office/drawing/2010/main" val="0"/>
              </a:ext>
            </a:extLst>
          </a:blip>
          <a:stretch>
            <a:fillRect/>
          </a:stretch>
        </p:blipFill>
        <p:spPr>
          <a:xfrm>
            <a:off x="2412364" y="5029200"/>
            <a:ext cx="2130425" cy="1591310"/>
          </a:xfrm>
          <a:prstGeom prst="rect">
            <a:avLst/>
          </a:prstGeom>
          <a:noFill/>
          <a:ln w="9525" cap="flat" cmpd="sng" algn="ctr">
            <a:solidFill>
              <a:sysClr val="windowText" lastClr="000000"/>
            </a:solidFill>
            <a:prstDash val="solid"/>
            <a:miter lim="800000"/>
            <a:headEnd type="none" w="med" len="med"/>
            <a:tailEnd type="none" w="med" len="med"/>
          </a:ln>
        </p:spPr>
      </p:pic>
      <p:pic>
        <p:nvPicPr>
          <p:cNvPr id="6" name="Picture 5" descr="P:\Photos\Animals\Birds\burrowing owl 4.jpg"/>
          <p:cNvPicPr/>
          <p:nvPr/>
        </p:nvPicPr>
        <p:blipFill rotWithShape="1">
          <a:blip r:embed="rId6" cstate="print">
            <a:extLst>
              <a:ext uri="{28A0092B-C50C-407E-A947-70E740481C1C}">
                <a14:useLocalDpi xmlns:a14="http://schemas.microsoft.com/office/drawing/2010/main" val="0"/>
              </a:ext>
            </a:extLst>
          </a:blip>
          <a:srcRect t="9249"/>
          <a:stretch/>
        </p:blipFill>
        <p:spPr bwMode="auto">
          <a:xfrm>
            <a:off x="4672328" y="5019675"/>
            <a:ext cx="2129790" cy="1588135"/>
          </a:xfrm>
          <a:prstGeom prst="rect">
            <a:avLst/>
          </a:prstGeom>
          <a:noFill/>
          <a:ln w="9525" cap="flat" cmpd="sng" algn="ctr">
            <a:solidFill>
              <a:sysClr val="windowText" lastClr="000000"/>
            </a:solidFill>
            <a:prstDash val="solid"/>
            <a:miter lim="800000"/>
            <a:headEnd type="none" w="med" len="med"/>
            <a:tailEnd type="none" w="med" len="med"/>
          </a:ln>
          <a:extLst>
            <a:ext uri="{53640926-AAD7-44D8-BBD7-CCE9431645EC}">
              <a14:shadowObscured xmlns:a14="http://schemas.microsoft.com/office/drawing/2010/main"/>
            </a:ext>
          </a:extLst>
        </p:spPr>
      </p:pic>
      <p:pic>
        <p:nvPicPr>
          <p:cNvPr id="7" name="Picture 6" descr="C:\Users\mmarcotte\AppData\Local\Microsoft\Windows\Temporary Internet Files\Content.Outlook\E83S4VDJ\GKR.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8052" y="5017135"/>
            <a:ext cx="2130425" cy="1590675"/>
          </a:xfrm>
          <a:prstGeom prst="rect">
            <a:avLst/>
          </a:prstGeom>
          <a:noFill/>
          <a:ln w="9525" cap="flat" cmpd="sng" algn="ctr">
            <a:solidFill>
              <a:sysClr val="windowText" lastClr="000000"/>
            </a:solidFill>
            <a:prstDash val="solid"/>
            <a:miter lim="800000"/>
            <a:headEnd type="none" w="med" len="med"/>
            <a:tailEnd type="none" w="med" len="med"/>
          </a:ln>
          <a:ex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1400" y="183833"/>
            <a:ext cx="1403929" cy="320040"/>
          </a:xfrm>
          <a:prstGeom prst="rect">
            <a:avLst/>
          </a:prstGeom>
        </p:spPr>
      </p:pic>
    </p:spTree>
    <p:extLst>
      <p:ext uri="{BB962C8B-B14F-4D97-AF65-F5344CB8AC3E}">
        <p14:creationId xmlns:p14="http://schemas.microsoft.com/office/powerpoint/2010/main" val="4814384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334" r="12500"/>
          <a:stretch/>
        </p:blipFill>
        <p:spPr>
          <a:xfrm>
            <a:off x="-171450" y="-1"/>
            <a:ext cx="9296400" cy="7762100"/>
          </a:xfrm>
          <a:prstGeom prst="rect">
            <a:avLst/>
          </a:prstGeom>
        </p:spPr>
      </p:pic>
      <p:sp>
        <p:nvSpPr>
          <p:cNvPr id="2" name="Title 1"/>
          <p:cNvSpPr>
            <a:spLocks noGrp="1"/>
          </p:cNvSpPr>
          <p:nvPr>
            <p:ph type="title"/>
          </p:nvPr>
        </p:nvSpPr>
        <p:spPr>
          <a:xfrm>
            <a:off x="0" y="-1"/>
            <a:ext cx="9144000" cy="914400"/>
          </a:xfrm>
        </p:spPr>
        <p:txBody>
          <a:bodyPr/>
          <a:lstStyle/>
          <a:p>
            <a:r>
              <a:rPr lang="en-US" sz="4000" dirty="0" smtClean="0">
                <a:effectLst/>
              </a:rPr>
              <a:t>SJKF Telemetry Detections Onsite</a:t>
            </a:r>
            <a:endParaRPr lang="en-US" sz="4000" dirty="0">
              <a:effectLst/>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248400"/>
            <a:ext cx="1403929" cy="320040"/>
          </a:xfrm>
          <a:prstGeom prst="rect">
            <a:avLst/>
          </a:prstGeom>
        </p:spPr>
      </p:pic>
      <p:sp>
        <p:nvSpPr>
          <p:cNvPr id="5" name="Content Placeholder 2"/>
          <p:cNvSpPr txBox="1">
            <a:spLocks/>
          </p:cNvSpPr>
          <p:nvPr/>
        </p:nvSpPr>
        <p:spPr>
          <a:xfrm>
            <a:off x="228600" y="1752600"/>
            <a:ext cx="8610600" cy="4313016"/>
          </a:xfrm>
          <a:prstGeom prst="rect">
            <a:avLst/>
          </a:prstGeom>
        </p:spPr>
        <p:txBody>
          <a:bodyPr/>
          <a:lstStyle>
            <a:lvl1pPr marL="342900" indent="-342900" algn="l" rtl="0" eaLnBrk="1" fontAlgn="base" hangingPunct="1">
              <a:spcBef>
                <a:spcPct val="20000"/>
              </a:spcBef>
              <a:spcAft>
                <a:spcPct val="0"/>
              </a:spcAft>
              <a:buChar char="•"/>
              <a:defRPr sz="2800" b="1">
                <a:solidFill>
                  <a:schemeClr val="tx1"/>
                </a:solidFill>
                <a:latin typeface="Century Gothic" panose="020B0502020202020204" pitchFamily="34" charset="0"/>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latin typeface="Century Gothic" panose="020B0502020202020204" pitchFamily="34" charset="0"/>
              </a:defRPr>
            </a:lvl2pPr>
            <a:lvl3pPr marL="1257300" indent="-342900" algn="l" rtl="0" eaLnBrk="1" fontAlgn="base" hangingPunct="1">
              <a:spcBef>
                <a:spcPct val="20000"/>
              </a:spcBef>
              <a:spcAft>
                <a:spcPct val="0"/>
              </a:spcAft>
              <a:buClr>
                <a:schemeClr val="tx1"/>
              </a:buClr>
              <a:buFont typeface="Wingdings" panose="05000000000000000000" pitchFamily="2" charset="2"/>
              <a:buChar char="§"/>
              <a:defRPr sz="2400">
                <a:solidFill>
                  <a:schemeClr val="tx1"/>
                </a:solidFill>
                <a:latin typeface="Century Gothic" panose="020B0502020202020204" pitchFamily="34" charset="0"/>
              </a:defRPr>
            </a:lvl3pPr>
            <a:lvl4pPr marL="1714500" indent="-342900" algn="l" rtl="0" eaLnBrk="1" fontAlgn="base" hangingPunct="1">
              <a:spcBef>
                <a:spcPct val="20000"/>
              </a:spcBef>
              <a:spcAft>
                <a:spcPct val="0"/>
              </a:spcAft>
              <a:buClr>
                <a:schemeClr val="tx1"/>
              </a:buClr>
              <a:buFont typeface="Arial" panose="020B0604020202020204" pitchFamily="34" charset="0"/>
              <a:buChar char="»"/>
              <a:defRPr sz="2000">
                <a:solidFill>
                  <a:schemeClr val="tx1"/>
                </a:solidFill>
                <a:latin typeface="Century Gothic" panose="020B0502020202020204" pitchFamily="34" charset="0"/>
              </a:defRPr>
            </a:lvl4pPr>
            <a:lvl5pPr marL="2114550" indent="-285750" algn="l" rtl="0" eaLnBrk="1" fontAlgn="base" hangingPunct="1">
              <a:spcBef>
                <a:spcPct val="20000"/>
              </a:spcBef>
              <a:spcAft>
                <a:spcPct val="0"/>
              </a:spcAft>
              <a:buClr>
                <a:schemeClr val="tx1"/>
              </a:buClr>
              <a:buFont typeface="Century Gothic" panose="020B0502020202020204" pitchFamily="34" charset="0"/>
              <a:buChar char="›"/>
              <a:defRPr sz="1800">
                <a:solidFill>
                  <a:schemeClr val="tx1"/>
                </a:solidFill>
                <a:latin typeface="Century Gothic" panose="020B0502020202020204" pitchFamily="34" charset="0"/>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en-US" kern="0" dirty="0" smtClean="0"/>
              <a:t>During first year of study (2015) 22 animals were collared and tracked</a:t>
            </a:r>
          </a:p>
          <a:p>
            <a:endParaRPr lang="en-US" kern="0" dirty="0" smtClean="0"/>
          </a:p>
          <a:p>
            <a:r>
              <a:rPr lang="en-US" kern="0" dirty="0" smtClean="0"/>
              <a:t>10 animals part of the onsite study group, 12 animals in offsite reference site, south of CVSR</a:t>
            </a:r>
          </a:p>
          <a:p>
            <a:endParaRPr lang="en-US" kern="0" dirty="0" smtClean="0"/>
          </a:p>
          <a:p>
            <a:r>
              <a:rPr lang="en-US" kern="0" dirty="0" smtClean="0"/>
              <a:t>Habitat use and home range analysis will be completed</a:t>
            </a:r>
          </a:p>
        </p:txBody>
      </p:sp>
    </p:spTree>
    <p:extLst>
      <p:ext uri="{BB962C8B-B14F-4D97-AF65-F5344CB8AC3E}">
        <p14:creationId xmlns:p14="http://schemas.microsoft.com/office/powerpoint/2010/main" val="259264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194144" y="914399"/>
            <a:ext cx="8755711" cy="6566784"/>
          </a:xfrm>
        </p:spPr>
      </p:pic>
      <p:sp>
        <p:nvSpPr>
          <p:cNvPr id="3" name="Content Placeholder 2"/>
          <p:cNvSpPr>
            <a:spLocks noGrp="1"/>
          </p:cNvSpPr>
          <p:nvPr>
            <p:ph sz="half" idx="2"/>
          </p:nvPr>
        </p:nvSpPr>
        <p:spPr>
          <a:xfrm>
            <a:off x="460842" y="1353671"/>
            <a:ext cx="4040188" cy="1981200"/>
          </a:xfrm>
        </p:spPr>
        <p:txBody>
          <a:bodyPr/>
          <a:lstStyle/>
          <a:p>
            <a:r>
              <a:rPr lang="en-US" dirty="0" smtClean="0">
                <a:solidFill>
                  <a:schemeClr val="bg2"/>
                </a:solidFill>
              </a:rPr>
              <a:t>Stable or increasing SJKF use of North Carrizo and Onsite Conservation Lands</a:t>
            </a:r>
          </a:p>
        </p:txBody>
      </p:sp>
      <p:sp>
        <p:nvSpPr>
          <p:cNvPr id="7"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SJKF Results &amp; Conclusions</a:t>
            </a:r>
            <a:endParaRPr lang="en-US" dirty="0">
              <a:effectLst>
                <a:outerShdw blurRad="38100" dist="38100" dir="2700000" algn="tl">
                  <a:srgbClr val="000000">
                    <a:alpha val="43137"/>
                  </a:srgbClr>
                </a:outerShdw>
              </a:effectLst>
            </a:endParaRPr>
          </a:p>
        </p:txBody>
      </p:sp>
      <p:sp>
        <p:nvSpPr>
          <p:cNvPr id="5" name="Content Placeholder 2"/>
          <p:cNvSpPr txBox="1">
            <a:spLocks/>
          </p:cNvSpPr>
          <p:nvPr/>
        </p:nvSpPr>
        <p:spPr bwMode="auto">
          <a:xfrm>
            <a:off x="4767727" y="1353671"/>
            <a:ext cx="40401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1" fontAlgn="base" hangingPunct="1">
              <a:spcBef>
                <a:spcPct val="20000"/>
              </a:spcBef>
              <a:spcAft>
                <a:spcPct val="0"/>
              </a:spcAft>
              <a:buChar char="•"/>
              <a:defRPr sz="2400" b="1">
                <a:solidFill>
                  <a:schemeClr val="tx1"/>
                </a:solidFill>
                <a:latin typeface="Century Gothic" panose="020B0502020202020204" pitchFamily="34" charset="0"/>
                <a:ea typeface="+mn-ea"/>
                <a:cs typeface="+mn-cs"/>
              </a:defRPr>
            </a:lvl1pPr>
            <a:lvl2pPr marL="742950" indent="-285750" algn="l" rtl="0" eaLnBrk="1" fontAlgn="base" hangingPunct="1">
              <a:spcBef>
                <a:spcPct val="20000"/>
              </a:spcBef>
              <a:spcAft>
                <a:spcPct val="0"/>
              </a:spcAft>
              <a:buClr>
                <a:schemeClr val="tx1"/>
              </a:buClr>
              <a:buChar char="–"/>
              <a:defRPr sz="2000">
                <a:solidFill>
                  <a:schemeClr val="tx1"/>
                </a:solidFill>
                <a:latin typeface="Century Gothic" panose="020B0502020202020204" pitchFamily="34" charset="0"/>
              </a:defRPr>
            </a:lvl2pPr>
            <a:lvl3pPr marL="1257300" indent="-342900" algn="l" rtl="0" eaLnBrk="1" fontAlgn="base" hangingPunct="1">
              <a:spcBef>
                <a:spcPct val="20000"/>
              </a:spcBef>
              <a:spcAft>
                <a:spcPct val="0"/>
              </a:spcAft>
              <a:buClr>
                <a:schemeClr val="tx1"/>
              </a:buClr>
              <a:buFont typeface="Wingdings" panose="05000000000000000000" pitchFamily="2" charset="2"/>
              <a:buChar char="§"/>
              <a:defRPr sz="1800">
                <a:solidFill>
                  <a:schemeClr val="tx1"/>
                </a:solidFill>
                <a:latin typeface="Century Gothic" panose="020B0502020202020204" pitchFamily="34" charset="0"/>
              </a:defRPr>
            </a:lvl3pPr>
            <a:lvl4pPr marL="1714500" indent="-342900" algn="l" rtl="0" eaLnBrk="1" fontAlgn="base" hangingPunct="1">
              <a:spcBef>
                <a:spcPct val="20000"/>
              </a:spcBef>
              <a:spcAft>
                <a:spcPct val="0"/>
              </a:spcAft>
              <a:buClr>
                <a:schemeClr val="tx1"/>
              </a:buClr>
              <a:buFont typeface="Arial" panose="020B0604020202020204" pitchFamily="34" charset="0"/>
              <a:buChar char="»"/>
              <a:defRPr sz="1600">
                <a:solidFill>
                  <a:schemeClr val="tx1"/>
                </a:solidFill>
                <a:latin typeface="Century Gothic" panose="020B0502020202020204" pitchFamily="34" charset="0"/>
              </a:defRPr>
            </a:lvl4pPr>
            <a:lvl5pPr marL="2114550" indent="-285750" algn="l" rtl="0" eaLnBrk="1" fontAlgn="base" hangingPunct="1">
              <a:spcBef>
                <a:spcPct val="20000"/>
              </a:spcBef>
              <a:spcAft>
                <a:spcPct val="0"/>
              </a:spcAft>
              <a:buClr>
                <a:schemeClr val="tx1"/>
              </a:buClr>
              <a:buFont typeface="Century Gothic" panose="020B0502020202020204" pitchFamily="34" charset="0"/>
              <a:buChar char="›"/>
              <a:defRPr sz="1600">
                <a:solidFill>
                  <a:schemeClr val="tx1"/>
                </a:solidFill>
                <a:latin typeface="Century Gothic" panose="020B0502020202020204" pitchFamily="34" charset="0"/>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en-US" kern="0" dirty="0" smtClean="0">
                <a:solidFill>
                  <a:schemeClr val="bg2"/>
                </a:solidFill>
              </a:rPr>
              <a:t>Detections of SJKF in South Carrizo Conservation Lands tracks regional trends</a:t>
            </a:r>
          </a:p>
        </p:txBody>
      </p:sp>
    </p:spTree>
    <p:extLst>
      <p:ext uri="{BB962C8B-B14F-4D97-AF65-F5344CB8AC3E}">
        <p14:creationId xmlns:p14="http://schemas.microsoft.com/office/powerpoint/2010/main" val="252140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381000" y="1199437"/>
            <a:ext cx="4114800" cy="4896563"/>
          </a:xfrm>
        </p:spPr>
        <p:txBody>
          <a:bodyPr/>
          <a:lstStyle/>
          <a:p>
            <a:r>
              <a:rPr lang="en-US" dirty="0" smtClean="0"/>
              <a:t>Weed inspections and mapping</a:t>
            </a:r>
          </a:p>
          <a:p>
            <a:endParaRPr lang="en-US" dirty="0" smtClean="0"/>
          </a:p>
          <a:p>
            <a:r>
              <a:rPr lang="en-US" dirty="0" smtClean="0"/>
              <a:t>Pre- and post-emergent herbicides  </a:t>
            </a:r>
          </a:p>
          <a:p>
            <a:endParaRPr lang="en-US" dirty="0" smtClean="0"/>
          </a:p>
          <a:p>
            <a:r>
              <a:rPr lang="en-US" dirty="0" smtClean="0"/>
              <a:t>Mechanical treatment (crushing/mowing)</a:t>
            </a:r>
          </a:p>
          <a:p>
            <a:endParaRPr lang="en-US" dirty="0" smtClean="0"/>
          </a:p>
          <a:p>
            <a:r>
              <a:rPr lang="en-US" dirty="0" smtClean="0"/>
              <a:t>Targeted sheep grazing occurred in CVSR MA in Year 5  </a:t>
            </a:r>
            <a:endParaRPr lang="en-US" dirty="0"/>
          </a:p>
        </p:txBody>
      </p:sp>
      <p:sp>
        <p:nvSpPr>
          <p:cNvPr id="6" name="Title 5"/>
          <p:cNvSpPr>
            <a:spLocks noGrp="1"/>
          </p:cNvSpPr>
          <p:nvPr>
            <p:ph type="title"/>
          </p:nvPr>
        </p:nvSpPr>
        <p:spPr>
          <a:xfrm>
            <a:off x="0" y="1"/>
            <a:ext cx="9144000" cy="914400"/>
          </a:xfrm>
        </p:spPr>
        <p:txBody>
          <a:bodyPr/>
          <a:lstStyle/>
          <a:p>
            <a:r>
              <a:rPr lang="en-US" dirty="0" smtClean="0"/>
              <a:t>Weed Control and Grazing</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248400"/>
            <a:ext cx="1403929" cy="32004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1192" y="3671395"/>
            <a:ext cx="3436007" cy="257700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9997" y="1068371"/>
            <a:ext cx="3265405" cy="2449054"/>
          </a:xfrm>
          <a:prstGeom prst="rect">
            <a:avLst/>
          </a:prstGeom>
        </p:spPr>
      </p:pic>
    </p:spTree>
    <p:extLst>
      <p:ext uri="{BB962C8B-B14F-4D97-AF65-F5344CB8AC3E}">
        <p14:creationId xmlns:p14="http://schemas.microsoft.com/office/powerpoint/2010/main" val="393352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3" y="165275"/>
            <a:ext cx="9144000" cy="914400"/>
          </a:xfrm>
        </p:spPr>
        <p:txBody>
          <a:bodyPr/>
          <a:lstStyle/>
          <a:p>
            <a:r>
              <a:rPr lang="en-US" sz="3200" dirty="0" smtClean="0"/>
              <a:t>Habitat Restoration</a:t>
            </a:r>
            <a:endParaRPr lang="en-US" sz="32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150586"/>
            <a:ext cx="1403929" cy="320040"/>
          </a:xfrm>
          <a:prstGeom prst="rect">
            <a:avLst/>
          </a:prstGeom>
        </p:spPr>
      </p:pic>
      <p:sp>
        <p:nvSpPr>
          <p:cNvPr id="9" name="Content Placeholder 8"/>
          <p:cNvSpPr>
            <a:spLocks noGrp="1"/>
          </p:cNvSpPr>
          <p:nvPr>
            <p:ph idx="1"/>
          </p:nvPr>
        </p:nvSpPr>
        <p:spPr>
          <a:xfrm>
            <a:off x="562536" y="990600"/>
            <a:ext cx="8049893" cy="3429000"/>
          </a:xfrm>
        </p:spPr>
        <p:txBody>
          <a:bodyPr/>
          <a:lstStyle/>
          <a:p>
            <a:pPr marL="0" indent="0">
              <a:buNone/>
            </a:pPr>
            <a:r>
              <a:rPr lang="en-US" sz="2000" dirty="0" smtClean="0"/>
              <a:t>Several restoration efforts occurring on Conservation Lands as required by the Projects permits:</a:t>
            </a:r>
          </a:p>
          <a:p>
            <a:pPr marL="0" indent="0">
              <a:buNone/>
            </a:pPr>
            <a:endParaRPr lang="en-US" sz="2000" dirty="0" smtClean="0"/>
          </a:p>
          <a:p>
            <a:r>
              <a:rPr lang="en-US" sz="2000" dirty="0" smtClean="0"/>
              <a:t>Wetland restoration on NC-16; Created wetlands now support the federally endangered longhorn fairy shrimp</a:t>
            </a:r>
          </a:p>
          <a:p>
            <a:r>
              <a:rPr lang="en-US" sz="2000" dirty="0" smtClean="0"/>
              <a:t>Grassland restoration occurred at several North Carrizo parcels, one of which (NC-14) now supports GKR</a:t>
            </a:r>
          </a:p>
          <a:p>
            <a:r>
              <a:rPr lang="en-US" sz="2000" dirty="0" smtClean="0"/>
              <a:t>Pilot Shrub Study on several North Carrizo parcels to inform future efforts to restore </a:t>
            </a:r>
            <a:r>
              <a:rPr lang="en-US" sz="2000" dirty="0" err="1" smtClean="0"/>
              <a:t>shrublands</a:t>
            </a:r>
            <a:r>
              <a:rPr lang="en-US" sz="2000" dirty="0" smtClean="0"/>
              <a:t> to certain North Carrizo Conservation Land parcels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78769"/>
            <a:ext cx="3172308" cy="2379231"/>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2500" t="14297" r="21976" b="26571"/>
          <a:stretch/>
        </p:blipFill>
        <p:spPr>
          <a:xfrm>
            <a:off x="3172308" y="4478769"/>
            <a:ext cx="3529724" cy="237923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7476" y="4478769"/>
            <a:ext cx="3166524" cy="2365120"/>
          </a:xfrm>
          <a:prstGeom prst="rect">
            <a:avLst/>
          </a:prstGeom>
        </p:spPr>
      </p:pic>
    </p:spTree>
    <p:extLst>
      <p:ext uri="{BB962C8B-B14F-4D97-AF65-F5344CB8AC3E}">
        <p14:creationId xmlns:p14="http://schemas.microsoft.com/office/powerpoint/2010/main" val="45069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514600" y="381000"/>
            <a:ext cx="4114800" cy="707886"/>
          </a:xfrm>
          <a:prstGeom prst="rect">
            <a:avLst/>
          </a:prstGeom>
          <a:noFill/>
        </p:spPr>
        <p:txBody>
          <a:bodyPr wrap="square" rtlCol="0">
            <a:spAutoFit/>
          </a:bodyPr>
          <a:lstStyle/>
          <a:p>
            <a:pPr algn="ctr"/>
            <a:r>
              <a:rPr lang="en-US" sz="4000" b="1" dirty="0" smtClean="0">
                <a:solidFill>
                  <a:schemeClr val="bg2"/>
                </a:solidFill>
              </a:rPr>
              <a:t>Questions?</a:t>
            </a:r>
            <a:endParaRPr lang="en-US" sz="4000" b="1" dirty="0">
              <a:solidFill>
                <a:schemeClr val="bg2"/>
              </a:solidFill>
            </a:endParaRPr>
          </a:p>
        </p:txBody>
      </p:sp>
    </p:spTree>
    <p:extLst>
      <p:ext uri="{BB962C8B-B14F-4D97-AF65-F5344CB8AC3E}">
        <p14:creationId xmlns:p14="http://schemas.microsoft.com/office/powerpoint/2010/main" val="1302592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
            <a:ext cx="9144000" cy="914400"/>
          </a:xfrm>
        </p:spPr>
        <p:txBody>
          <a:bodyPr/>
          <a:lstStyle/>
          <a:p>
            <a:r>
              <a:rPr lang="en-US" dirty="0" smtClean="0"/>
              <a:t>Organization</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248400"/>
            <a:ext cx="1403929" cy="320040"/>
          </a:xfrm>
          <a:prstGeom prst="rect">
            <a:avLst/>
          </a:prstGeom>
        </p:spPr>
      </p:pic>
      <p:sp>
        <p:nvSpPr>
          <p:cNvPr id="5" name="Content Placeholder 4"/>
          <p:cNvSpPr>
            <a:spLocks noGrp="1"/>
          </p:cNvSpPr>
          <p:nvPr>
            <p:ph sz="quarter" idx="4"/>
          </p:nvPr>
        </p:nvSpPr>
        <p:spPr>
          <a:xfrm>
            <a:off x="4724400" y="1295400"/>
            <a:ext cx="4041775" cy="4572000"/>
          </a:xfrm>
        </p:spPr>
        <p:txBody>
          <a:bodyPr/>
          <a:lstStyle/>
          <a:p>
            <a:r>
              <a:rPr lang="en-US" sz="2000" dirty="0" smtClean="0"/>
              <a:t>High Plains Ranch II is Project proponent</a:t>
            </a:r>
          </a:p>
          <a:p>
            <a:r>
              <a:rPr lang="en-US" sz="2000" dirty="0" smtClean="0"/>
              <a:t>High Plains Ranch I and American Wind Capital are the land owners</a:t>
            </a:r>
          </a:p>
          <a:p>
            <a:r>
              <a:rPr lang="en-US" sz="2000" dirty="0" smtClean="0"/>
              <a:t>H</a:t>
            </a:r>
            <a:r>
              <a:rPr lang="en-US" sz="2000" dirty="0"/>
              <a:t>. T. Harvey &amp; Associates serving as Conservation Lands Manager</a:t>
            </a:r>
          </a:p>
          <a:p>
            <a:r>
              <a:rPr lang="en-US" sz="2000" dirty="0" smtClean="0"/>
              <a:t>CDFW is Easement </a:t>
            </a:r>
            <a:r>
              <a:rPr lang="en-US" sz="2000" dirty="0"/>
              <a:t>H</a:t>
            </a:r>
            <a:r>
              <a:rPr lang="en-US" sz="2000" dirty="0" smtClean="0"/>
              <a:t>older</a:t>
            </a:r>
          </a:p>
          <a:p>
            <a:r>
              <a:rPr lang="en-US" sz="2000" dirty="0"/>
              <a:t>National Fish and Wildlife Foundation </a:t>
            </a:r>
            <a:r>
              <a:rPr lang="en-US" sz="2000" dirty="0" smtClean="0"/>
              <a:t>is </a:t>
            </a:r>
            <a:r>
              <a:rPr lang="en-US" sz="2000" dirty="0"/>
              <a:t>current E</a:t>
            </a:r>
            <a:r>
              <a:rPr lang="en-US" sz="2000" dirty="0" smtClean="0"/>
              <a:t>ndowment Holder</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173" y="2057400"/>
            <a:ext cx="4352827" cy="2846919"/>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1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Brian\Painting material\Landscapes\IMG_68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2" y="0"/>
            <a:ext cx="9176426" cy="69669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09909"/>
            <a:ext cx="9144000" cy="914400"/>
          </a:xfrm>
        </p:spPr>
        <p:txBody>
          <a:bodyPr/>
          <a:lstStyle/>
          <a:p>
            <a:r>
              <a:rPr lang="en-US" dirty="0" smtClean="0"/>
              <a:t>HMMP Elements</a:t>
            </a:r>
            <a:endParaRPr lang="en-US" dirty="0"/>
          </a:p>
        </p:txBody>
      </p:sp>
      <p:sp>
        <p:nvSpPr>
          <p:cNvPr id="4" name="TextBox 3"/>
          <p:cNvSpPr txBox="1"/>
          <p:nvPr/>
        </p:nvSpPr>
        <p:spPr>
          <a:xfrm>
            <a:off x="457200" y="1215331"/>
            <a:ext cx="4495800" cy="2585323"/>
          </a:xfrm>
          <a:prstGeom prst="rect">
            <a:avLst/>
          </a:prstGeom>
          <a:noFill/>
        </p:spPr>
        <p:txBody>
          <a:bodyPr wrap="square" rtlCol="0">
            <a:spAutoFit/>
          </a:bodyPr>
          <a:lstStyle/>
          <a:p>
            <a:r>
              <a:rPr lang="en-US" sz="2400" b="1" dirty="0" smtClean="0">
                <a:solidFill>
                  <a:schemeClr val="bg2"/>
                </a:solidFill>
              </a:rPr>
              <a:t>Special-status plants</a:t>
            </a:r>
          </a:p>
          <a:p>
            <a:r>
              <a:rPr lang="en-US" sz="2400" b="1" dirty="0" smtClean="0">
                <a:solidFill>
                  <a:schemeClr val="bg2"/>
                </a:solidFill>
              </a:rPr>
              <a:t>Special-status wildlife</a:t>
            </a:r>
          </a:p>
          <a:p>
            <a:r>
              <a:rPr lang="en-US" sz="2400" b="1" dirty="0" smtClean="0">
                <a:solidFill>
                  <a:schemeClr val="bg2"/>
                </a:solidFill>
              </a:rPr>
              <a:t>Plant communities</a:t>
            </a:r>
          </a:p>
          <a:p>
            <a:r>
              <a:rPr lang="en-US" sz="2400" b="1" dirty="0" smtClean="0">
                <a:solidFill>
                  <a:schemeClr val="bg2"/>
                </a:solidFill>
              </a:rPr>
              <a:t>Invasive weeds</a:t>
            </a:r>
          </a:p>
          <a:p>
            <a:r>
              <a:rPr lang="en-US" sz="2400" b="1" dirty="0" smtClean="0">
                <a:solidFill>
                  <a:schemeClr val="bg2"/>
                </a:solidFill>
              </a:rPr>
              <a:t>Vegetation management/</a:t>
            </a:r>
          </a:p>
          <a:p>
            <a:r>
              <a:rPr lang="en-US" sz="2400" b="1" dirty="0">
                <a:solidFill>
                  <a:schemeClr val="bg2"/>
                </a:solidFill>
              </a:rPr>
              <a:t> </a:t>
            </a:r>
            <a:r>
              <a:rPr lang="en-US" sz="2400" b="1" dirty="0" smtClean="0">
                <a:solidFill>
                  <a:schemeClr val="bg2"/>
                </a:solidFill>
              </a:rPr>
              <a:t>Grazing plan</a:t>
            </a:r>
          </a:p>
          <a:p>
            <a:endParaRPr lang="en-US" b="1" dirty="0" smtClean="0">
              <a:solidFill>
                <a:schemeClr val="bg2"/>
              </a:solidFill>
            </a:endParaRPr>
          </a:p>
        </p:txBody>
      </p:sp>
      <p:sp>
        <p:nvSpPr>
          <p:cNvPr id="6" name="Rectangle 5"/>
          <p:cNvSpPr/>
          <p:nvPr/>
        </p:nvSpPr>
        <p:spPr>
          <a:xfrm>
            <a:off x="5029200" y="1352909"/>
            <a:ext cx="3886200" cy="1569660"/>
          </a:xfrm>
          <a:prstGeom prst="rect">
            <a:avLst/>
          </a:prstGeom>
        </p:spPr>
        <p:txBody>
          <a:bodyPr wrap="square">
            <a:spAutoFit/>
          </a:bodyPr>
          <a:lstStyle/>
          <a:p>
            <a:r>
              <a:rPr lang="en-US" sz="2400" b="1" dirty="0" smtClean="0">
                <a:solidFill>
                  <a:schemeClr val="bg2"/>
                </a:solidFill>
              </a:rPr>
              <a:t>Trash and trespass</a:t>
            </a:r>
            <a:endParaRPr lang="en-US" sz="2400" b="1" dirty="0">
              <a:solidFill>
                <a:schemeClr val="bg2"/>
              </a:solidFill>
            </a:endParaRPr>
          </a:p>
          <a:p>
            <a:r>
              <a:rPr lang="en-US" sz="2400" b="1" dirty="0" smtClean="0">
                <a:solidFill>
                  <a:schemeClr val="bg2"/>
                </a:solidFill>
              </a:rPr>
              <a:t>Fire hazard reduction</a:t>
            </a:r>
            <a:endParaRPr lang="en-US" sz="2400" b="1" dirty="0">
              <a:solidFill>
                <a:schemeClr val="bg2"/>
              </a:solidFill>
            </a:endParaRPr>
          </a:p>
          <a:p>
            <a:r>
              <a:rPr lang="en-US" sz="2400" b="1" dirty="0" smtClean="0">
                <a:solidFill>
                  <a:schemeClr val="bg2"/>
                </a:solidFill>
              </a:rPr>
              <a:t>Fencing and gates</a:t>
            </a:r>
            <a:endParaRPr lang="en-US" sz="2400" b="1" dirty="0">
              <a:solidFill>
                <a:schemeClr val="bg2"/>
              </a:solidFill>
            </a:endParaRPr>
          </a:p>
          <a:p>
            <a:r>
              <a:rPr lang="en-US" sz="2400" b="1" dirty="0" smtClean="0">
                <a:solidFill>
                  <a:schemeClr val="bg2"/>
                </a:solidFill>
              </a:rPr>
              <a:t>Grazing infrastructure</a:t>
            </a:r>
            <a:endParaRPr lang="en-US" sz="2400" b="1" dirty="0">
              <a:solidFill>
                <a:schemeClr val="bg2"/>
              </a:solidFill>
            </a:endParaRPr>
          </a:p>
        </p:txBody>
      </p:sp>
      <p:sp>
        <p:nvSpPr>
          <p:cNvPr id="7" name="TextBox 6"/>
          <p:cNvSpPr txBox="1"/>
          <p:nvPr/>
        </p:nvSpPr>
        <p:spPr>
          <a:xfrm>
            <a:off x="2438400" y="3454980"/>
            <a:ext cx="4076700" cy="830997"/>
          </a:xfrm>
          <a:prstGeom prst="rect">
            <a:avLst/>
          </a:prstGeom>
          <a:noFill/>
        </p:spPr>
        <p:txBody>
          <a:bodyPr wrap="square" rtlCol="0">
            <a:spAutoFit/>
          </a:bodyPr>
          <a:lstStyle/>
          <a:p>
            <a:pPr algn="ctr"/>
            <a:r>
              <a:rPr lang="en-US" sz="2400" b="1" dirty="0" smtClean="0">
                <a:solidFill>
                  <a:schemeClr val="bg2"/>
                </a:solidFill>
              </a:rPr>
              <a:t>Annual reporting</a:t>
            </a:r>
          </a:p>
          <a:p>
            <a:pPr algn="ctr"/>
            <a:r>
              <a:rPr lang="en-US" sz="2400" b="1" dirty="0" smtClean="0">
                <a:solidFill>
                  <a:schemeClr val="bg2"/>
                </a:solidFill>
              </a:rPr>
              <a:t>Work plan</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1471" y="6477000"/>
            <a:ext cx="1403929" cy="320040"/>
          </a:xfrm>
          <a:prstGeom prst="rect">
            <a:avLst/>
          </a:prstGeom>
        </p:spPr>
      </p:pic>
    </p:spTree>
    <p:extLst>
      <p:ext uri="{BB962C8B-B14F-4D97-AF65-F5344CB8AC3E}">
        <p14:creationId xmlns:p14="http://schemas.microsoft.com/office/powerpoint/2010/main" val="2724947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981363" y="-228600"/>
            <a:ext cx="10159999" cy="7619999"/>
          </a:xfrm>
        </p:spPr>
      </p:pic>
      <p:sp>
        <p:nvSpPr>
          <p:cNvPr id="3" name="Content Placeholder 2"/>
          <p:cNvSpPr>
            <a:spLocks noGrp="1"/>
          </p:cNvSpPr>
          <p:nvPr>
            <p:ph sz="half" idx="2"/>
          </p:nvPr>
        </p:nvSpPr>
        <p:spPr>
          <a:xfrm>
            <a:off x="609600" y="1905000"/>
            <a:ext cx="7772399" cy="4040210"/>
          </a:xfrm>
        </p:spPr>
        <p:txBody>
          <a:bodyPr/>
          <a:lstStyle/>
          <a:p>
            <a:r>
              <a:rPr lang="en-US" sz="1800" dirty="0" smtClean="0"/>
              <a:t>Approx. 3,333 acres surrounding the CVSR project </a:t>
            </a:r>
          </a:p>
          <a:p>
            <a:endParaRPr lang="en-US" sz="1800" dirty="0" smtClean="0"/>
          </a:p>
          <a:p>
            <a:r>
              <a:rPr lang="en-US" sz="1800" dirty="0" smtClean="0"/>
              <a:t>Identified in the HMMP as the CVSR Management Area or CVSR MA</a:t>
            </a:r>
          </a:p>
          <a:p>
            <a:endParaRPr lang="en-US" sz="1800" dirty="0" smtClean="0"/>
          </a:p>
          <a:p>
            <a:pPr marL="285750" indent="-285750">
              <a:buFont typeface="Arial" panose="020B0604020202020204" pitchFamily="34" charset="0"/>
              <a:buChar char="•"/>
            </a:pPr>
            <a:r>
              <a:rPr lang="en-US" sz="1800" dirty="0" smtClean="0"/>
              <a:t>Monitor annually </a:t>
            </a:r>
            <a:r>
              <a:rPr lang="en-US" sz="1800" dirty="0"/>
              <a:t>at least 3 years (plants) and 5 years (wildlife) </a:t>
            </a:r>
            <a:r>
              <a:rPr lang="en-US" sz="1800" dirty="0" smtClean="0"/>
              <a:t>post-construction</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Compare trends to Offsite Conservation Lands reference populations</a:t>
            </a:r>
          </a:p>
          <a:p>
            <a:pPr lvl="1"/>
            <a:endParaRPr lang="en-US" sz="1600" dirty="0" smtClean="0"/>
          </a:p>
          <a:p>
            <a:pPr lvl="1"/>
            <a:endParaRPr lang="en-US" sz="1600" dirty="0" smtClean="0"/>
          </a:p>
          <a:p>
            <a:pPr lvl="1"/>
            <a:endParaRPr lang="en-US" sz="1600" dirty="0" smtClean="0"/>
          </a:p>
          <a:p>
            <a:pPr marL="457200" lvl="1" indent="0">
              <a:buNone/>
            </a:pPr>
            <a:endParaRPr lang="en-US" sz="1600" dirty="0" smtClean="0"/>
          </a:p>
        </p:txBody>
      </p:sp>
      <p:sp>
        <p:nvSpPr>
          <p:cNvPr id="6" name="Title 5"/>
          <p:cNvSpPr>
            <a:spLocks noGrp="1"/>
          </p:cNvSpPr>
          <p:nvPr>
            <p:ph type="title"/>
          </p:nvPr>
        </p:nvSpPr>
        <p:spPr>
          <a:xfrm>
            <a:off x="-304800" y="0"/>
            <a:ext cx="9144000" cy="914400"/>
          </a:xfrm>
        </p:spPr>
        <p:txBody>
          <a:bodyPr/>
          <a:lstStyle/>
          <a:p>
            <a:r>
              <a:rPr lang="en-US" dirty="0" smtClean="0">
                <a:solidFill>
                  <a:schemeClr val="bg2"/>
                </a:solidFill>
              </a:rPr>
              <a:t>Onsite Conservation Lands</a:t>
            </a:r>
            <a:endParaRPr lang="en-US" dirty="0">
              <a:solidFill>
                <a:schemeClr val="bg2"/>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248400"/>
            <a:ext cx="1403929" cy="320040"/>
          </a:xfrm>
          <a:prstGeom prst="rect">
            <a:avLst/>
          </a:prstGeom>
        </p:spPr>
      </p:pic>
    </p:spTree>
    <p:extLst>
      <p:ext uri="{BB962C8B-B14F-4D97-AF65-F5344CB8AC3E}">
        <p14:creationId xmlns:p14="http://schemas.microsoft.com/office/powerpoint/2010/main" val="21007499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06148" y="1315969"/>
            <a:ext cx="8226904" cy="4627633"/>
          </a:xfrm>
        </p:spPr>
      </p:pic>
      <p:sp>
        <p:nvSpPr>
          <p:cNvPr id="6" name="Title 5"/>
          <p:cNvSpPr>
            <a:spLocks noGrp="1"/>
          </p:cNvSpPr>
          <p:nvPr>
            <p:ph type="title"/>
          </p:nvPr>
        </p:nvSpPr>
        <p:spPr/>
        <p:txBody>
          <a:bodyPr/>
          <a:lstStyle/>
          <a:p>
            <a:r>
              <a:rPr lang="en-US" dirty="0" smtClean="0"/>
              <a:t>CVSR MA Batch 1</a:t>
            </a:r>
            <a:endParaRPr lang="en-US" dirty="0"/>
          </a:p>
        </p:txBody>
      </p:sp>
    </p:spTree>
    <p:extLst>
      <p:ext uri="{BB962C8B-B14F-4D97-AF65-F5344CB8AC3E}">
        <p14:creationId xmlns:p14="http://schemas.microsoft.com/office/powerpoint/2010/main" val="938411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06148" y="1315969"/>
            <a:ext cx="8226903" cy="4627633"/>
          </a:xfrm>
        </p:spPr>
      </p:pic>
      <p:sp>
        <p:nvSpPr>
          <p:cNvPr id="6" name="Title 5"/>
          <p:cNvSpPr>
            <a:spLocks noGrp="1"/>
          </p:cNvSpPr>
          <p:nvPr>
            <p:ph type="title"/>
          </p:nvPr>
        </p:nvSpPr>
        <p:spPr/>
        <p:txBody>
          <a:bodyPr/>
          <a:lstStyle/>
          <a:p>
            <a:r>
              <a:rPr lang="en-US" dirty="0" smtClean="0"/>
              <a:t>CVSR MA Batch 2</a:t>
            </a:r>
            <a:endParaRPr lang="en-US" dirty="0"/>
          </a:p>
        </p:txBody>
      </p:sp>
    </p:spTree>
    <p:extLst>
      <p:ext uri="{BB962C8B-B14F-4D97-AF65-F5344CB8AC3E}">
        <p14:creationId xmlns:p14="http://schemas.microsoft.com/office/powerpoint/2010/main" val="12479974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06148" y="1315969"/>
            <a:ext cx="8226903" cy="4627633"/>
          </a:xfrm>
        </p:spPr>
      </p:pic>
      <p:sp>
        <p:nvSpPr>
          <p:cNvPr id="6" name="Title 5"/>
          <p:cNvSpPr>
            <a:spLocks noGrp="1"/>
          </p:cNvSpPr>
          <p:nvPr>
            <p:ph type="title"/>
          </p:nvPr>
        </p:nvSpPr>
        <p:spPr/>
        <p:txBody>
          <a:bodyPr/>
          <a:lstStyle/>
          <a:p>
            <a:r>
              <a:rPr lang="en-US" dirty="0" smtClean="0"/>
              <a:t>CVSR MA Batch 3.5</a:t>
            </a:r>
            <a:endParaRPr lang="en-US" dirty="0"/>
          </a:p>
        </p:txBody>
      </p:sp>
    </p:spTree>
    <p:extLst>
      <p:ext uri="{BB962C8B-B14F-4D97-AF65-F5344CB8AC3E}">
        <p14:creationId xmlns:p14="http://schemas.microsoft.com/office/powerpoint/2010/main" val="530070729"/>
      </p:ext>
    </p:extLst>
  </p:cSld>
  <p:clrMapOvr>
    <a:masterClrMapping/>
  </p:clrMapOvr>
  <p:timing>
    <p:tnLst>
      <p:par>
        <p:cTn id="1" dur="indefinite" restart="never" nodeType="tmRoot"/>
      </p:par>
    </p:tnLst>
  </p:timing>
</p:sld>
</file>

<file path=ppt/theme/theme1.xml><?xml version="1.0" encoding="utf-8"?>
<a:theme xmlns:a="http://schemas.openxmlformats.org/drawingml/2006/main" name="HTHarvey template">
  <a:themeElements>
    <a:clrScheme name="Custom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Custom 1">
      <a:majorFont>
        <a:latin typeface="Century Gothic"/>
        <a:ea typeface=""/>
        <a:cs typeface=""/>
      </a:majorFont>
      <a:minorFont>
        <a:latin typeface="Century Gothic"/>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HTHarvey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THarvey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THarvey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THarvey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THarvey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THarvey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THarvey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THarvey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THarvey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THarvey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THarvey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THarvey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HTHarvey template 13">
        <a:dk1>
          <a:srgbClr val="000000"/>
        </a:dk1>
        <a:lt1>
          <a:srgbClr val="FFFFFF"/>
        </a:lt1>
        <a:dk2>
          <a:srgbClr val="000000"/>
        </a:dk2>
        <a:lt2>
          <a:srgbClr val="808080"/>
        </a:lt2>
        <a:accent1>
          <a:srgbClr val="EAEAEA"/>
        </a:accent1>
        <a:accent2>
          <a:srgbClr val="333399"/>
        </a:accent2>
        <a:accent3>
          <a:srgbClr val="FFFFFF"/>
        </a:accent3>
        <a:accent4>
          <a:srgbClr val="000000"/>
        </a:accent4>
        <a:accent5>
          <a:srgbClr val="F3F3F3"/>
        </a:accent5>
        <a:accent6>
          <a:srgbClr val="2D2D8A"/>
        </a:accent6>
        <a:hlink>
          <a:srgbClr val="CCECFF"/>
        </a:hlink>
        <a:folHlink>
          <a:srgbClr val="FFFFCC"/>
        </a:folHlink>
      </a:clrScheme>
      <a:clrMap bg1="lt1" tx1="dk1" bg2="lt2" tx2="dk2" accent1="accent1" accent2="accent2" accent3="accent3" accent4="accent4" accent5="accent5" accent6="accent6" hlink="hlink" folHlink="folHlink"/>
    </a:extraClrScheme>
    <a:extraClrScheme>
      <a:clrScheme name="HTHarvey template 14">
        <a:dk1>
          <a:srgbClr val="000000"/>
        </a:dk1>
        <a:lt1>
          <a:srgbClr val="FFFFFF"/>
        </a:lt1>
        <a:dk2>
          <a:srgbClr val="000000"/>
        </a:dk2>
        <a:lt2>
          <a:srgbClr val="808080"/>
        </a:lt2>
        <a:accent1>
          <a:srgbClr val="EAEAEA"/>
        </a:accent1>
        <a:accent2>
          <a:srgbClr val="333399"/>
        </a:accent2>
        <a:accent3>
          <a:srgbClr val="FFFFFF"/>
        </a:accent3>
        <a:accent4>
          <a:srgbClr val="000000"/>
        </a:accent4>
        <a:accent5>
          <a:srgbClr val="F3F3F3"/>
        </a:accent5>
        <a:accent6>
          <a:srgbClr val="2D2D8A"/>
        </a:accent6>
        <a:hlink>
          <a:srgbClr val="3366CC"/>
        </a:hlink>
        <a:folHlink>
          <a:srgbClr val="FFFFCC"/>
        </a:folHlink>
      </a:clrScheme>
      <a:clrMap bg1="lt1" tx1="dk1" bg2="lt2" tx2="dk2" accent1="accent1" accent2="accent2" accent3="accent3" accent4="accent4" accent5="accent5" accent6="accent6" hlink="hlink" folHlink="folHlink"/>
    </a:extraClrScheme>
    <a:extraClrScheme>
      <a:clrScheme name="HTHarvey template 15">
        <a:dk1>
          <a:srgbClr val="000000"/>
        </a:dk1>
        <a:lt1>
          <a:srgbClr val="FFFFFF"/>
        </a:lt1>
        <a:dk2>
          <a:srgbClr val="000000"/>
        </a:dk2>
        <a:lt2>
          <a:srgbClr val="808080"/>
        </a:lt2>
        <a:accent1>
          <a:srgbClr val="EAEAEA"/>
        </a:accent1>
        <a:accent2>
          <a:srgbClr val="333399"/>
        </a:accent2>
        <a:accent3>
          <a:srgbClr val="FFFFFF"/>
        </a:accent3>
        <a:accent4>
          <a:srgbClr val="000000"/>
        </a:accent4>
        <a:accent5>
          <a:srgbClr val="F3F3F3"/>
        </a:accent5>
        <a:accent6>
          <a:srgbClr val="2D2D8A"/>
        </a:accent6>
        <a:hlink>
          <a:srgbClr val="3366CC"/>
        </a:hlink>
        <a:folHlink>
          <a:srgbClr val="0066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ompany Power Point Template [Read-Only]" id="{F3D81FAF-EB66-44BF-9F7C-1C2F3B2601AA}" vid="{F17525CA-8BDF-49AF-A5E5-30875AA8EE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Company Power Point Template</Template>
  <TotalTime>5697</TotalTime>
  <Words>2735</Words>
  <Application>Microsoft Office PowerPoint</Application>
  <PresentationFormat>On-screen Show (4:3)</PresentationFormat>
  <Paragraphs>266</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Century Gothic</vt:lpstr>
      <vt:lpstr>Wingdings</vt:lpstr>
      <vt:lpstr>HTHarvey template</vt:lpstr>
      <vt:lpstr>California Valley Solar Ranch Habitat Mitigation and Monitoring Plan Implementation</vt:lpstr>
      <vt:lpstr>California Valley Solar Ranch (CVSR)</vt:lpstr>
      <vt:lpstr>Goals</vt:lpstr>
      <vt:lpstr>Organization</vt:lpstr>
      <vt:lpstr>HMMP Elements</vt:lpstr>
      <vt:lpstr>Onsite Conservation Lands</vt:lpstr>
      <vt:lpstr>CVSR MA Batch 1</vt:lpstr>
      <vt:lpstr>CVSR MA Batch 2</vt:lpstr>
      <vt:lpstr>CVSR MA Batch 3.5</vt:lpstr>
      <vt:lpstr>CVSR MA Batch 5</vt:lpstr>
      <vt:lpstr>CVSR MA 3,333 acres </vt:lpstr>
      <vt:lpstr>Offsite Conservation Lands</vt:lpstr>
      <vt:lpstr>North Carrizo Conservation Lands 4,043 ac</vt:lpstr>
      <vt:lpstr>South Carrizo Conservation Lands 1,834 ac</vt:lpstr>
      <vt:lpstr>CVSR Conservation Lands part of a mosaic of protected lands in Carrizo Plain</vt:lpstr>
      <vt:lpstr>CVSR Conservation Lands part of a mosaic of protected lands in Carrizo Plain</vt:lpstr>
      <vt:lpstr>CVSR Conservation Lands part of a mosaic of protected lands in Carrizo Plain</vt:lpstr>
      <vt:lpstr>CVSR Conservation Lands part of a mosaic of protected lands in Carrizo Plain</vt:lpstr>
      <vt:lpstr>Rare Plant Monitoring</vt:lpstr>
      <vt:lpstr>Rare Plant Results &amp; Conclusions</vt:lpstr>
      <vt:lpstr>Wildlife Monitoring</vt:lpstr>
      <vt:lpstr>Monitoring Techniques</vt:lpstr>
      <vt:lpstr>Giant Kangaroo Rat Precinct Mapping</vt:lpstr>
      <vt:lpstr>2014 GKR Distribution CVSR MA</vt:lpstr>
      <vt:lpstr>GKR Mark-recapture </vt:lpstr>
      <vt:lpstr>GKR Results &amp; Conclusions</vt:lpstr>
      <vt:lpstr>GKR Results &amp; Conclusions</vt:lpstr>
      <vt:lpstr>GKR Preliminary Results Year 6 North Carrizo Conservation Lands</vt:lpstr>
      <vt:lpstr>San Joaquin Kit Fox Monitoring</vt:lpstr>
      <vt:lpstr>SJKF Telemetry Detections Onsite</vt:lpstr>
      <vt:lpstr>SJKF Results &amp; Conclusions</vt:lpstr>
      <vt:lpstr>Weed Control and Grazing</vt:lpstr>
      <vt:lpstr>Habitat Restoration</vt:lpstr>
      <vt:lpstr>PowerPoint Presentation</vt:lpstr>
    </vt:vector>
  </TitlesOfParts>
  <Company>Harvey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Slideshow Name</dc:title>
  <dc:creator>Doug Drynan</dc:creator>
  <cp:lastModifiedBy>Doug Drynan</cp:lastModifiedBy>
  <cp:revision>143</cp:revision>
  <cp:lastPrinted>2016-11-04T13:42:21Z</cp:lastPrinted>
  <dcterms:created xsi:type="dcterms:W3CDTF">2016-09-22T16:35:41Z</dcterms:created>
  <dcterms:modified xsi:type="dcterms:W3CDTF">2016-11-04T13:42:53Z</dcterms:modified>
</cp:coreProperties>
</file>