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56" r:id="rId3"/>
    <p:sldId id="271" r:id="rId4"/>
    <p:sldId id="270" r:id="rId5"/>
    <p:sldId id="272" r:id="rId6"/>
    <p:sldId id="273" r:id="rId7"/>
    <p:sldId id="274" r:id="rId8"/>
    <p:sldId id="275"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57" r:id="rId22"/>
    <p:sldId id="277" r:id="rId23"/>
    <p:sldId id="278" r:id="rId24"/>
    <p:sldId id="280" r:id="rId25"/>
    <p:sldId id="279" r:id="rId26"/>
    <p:sldId id="276"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p:cViewPr varScale="1">
        <p:scale>
          <a:sx n="85" d="100"/>
          <a:sy n="85" d="100"/>
        </p:scale>
        <p:origin x="2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27EA8-BEC0-48EC-A5A3-AA72E5512F3A}" type="datetimeFigureOut">
              <a:rPr lang="en-US" smtClean="0"/>
              <a:t>10/20/2016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D7667-9809-499D-AD25-52FC5DF36D82}" type="slidenum">
              <a:rPr lang="en-US" smtClean="0"/>
              <a:t>‹#›</a:t>
            </a:fld>
            <a:endParaRPr lang="en-US"/>
          </a:p>
        </p:txBody>
      </p:sp>
    </p:spTree>
    <p:extLst>
      <p:ext uri="{BB962C8B-B14F-4D97-AF65-F5344CB8AC3E}">
        <p14:creationId xmlns:p14="http://schemas.microsoft.com/office/powerpoint/2010/main" val="2181511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5843" name="Notes Placeholder 2"/>
          <p:cNvSpPr>
            <a:spLocks noGrp="1"/>
          </p:cNvSpPr>
          <p:nvPr>
            <p:ph type="body" idx="1"/>
          </p:nvPr>
        </p:nvSpPr>
        <p:spPr bwMode="auto">
          <a:xfrm>
            <a:off x="685800" y="4343400"/>
            <a:ext cx="5486400" cy="2438400"/>
          </a:xfrm>
          <a:noFill/>
        </p:spPr>
        <p:txBody>
          <a:bodyPr wrap="square" numCol="1" anchor="t" anchorCtr="0" compatLnSpc="1">
            <a:prstTxWarp prst="textNoShape">
              <a:avLst/>
            </a:prstTxWarp>
          </a:bodyPr>
          <a:lstStyle/>
          <a:p>
            <a:pPr eaLnBrk="1" hangingPunct="1">
              <a:spcBef>
                <a:spcPct val="0"/>
              </a:spcBef>
            </a:pPr>
            <a:r>
              <a:rPr lang="en-US" smtClean="0"/>
              <a:t>If any of the studies I have described are of interest to you, I would be happy to discuss them with you during my visit, or by email later.</a:t>
            </a:r>
          </a:p>
          <a:p>
            <a:pPr eaLnBrk="1" hangingPunct="1">
              <a:spcBef>
                <a:spcPct val="0"/>
              </a:spcBef>
            </a:pPr>
            <a:endParaRPr lang="en-US" smtClean="0"/>
          </a:p>
          <a:p>
            <a:pPr eaLnBrk="1" hangingPunct="1">
              <a:spcBef>
                <a:spcPct val="0"/>
              </a:spcBef>
            </a:pPr>
            <a:r>
              <a:rPr lang="en-US" smtClean="0"/>
              <a:t>Now we turn to the main topics. In the rest of this presentation, I will refer to the problems of climate change and sustainability interchangeably. I do not mean to imply that the problems are exactly the same (though certainly they are related). However, most or all of the “dragons” I will discuss as hindrances to solving these problems are the same ones.</a:t>
            </a:r>
          </a:p>
          <a:p>
            <a:pPr eaLnBrk="1" hangingPunct="1">
              <a:spcBef>
                <a:spcPct val="0"/>
              </a:spcBef>
            </a:pPr>
            <a:endParaRPr lang="en-US" smtClean="0"/>
          </a:p>
          <a:p>
            <a:pPr eaLnBrk="1" hangingPunct="1">
              <a:spcBef>
                <a:spcPct val="0"/>
              </a:spcBef>
            </a:pPr>
            <a:r>
              <a:rPr lang="en-US" smtClean="0"/>
              <a:t>Although part of the changes  to the climate may be natural, there is no doubt that human behavior is making it worse. The natural scientists tell us that big changes are ahead. What can a psychologist do to help?</a:t>
            </a:r>
          </a:p>
          <a:p>
            <a:pPr eaLnBrk="1" hangingPunct="1">
              <a:spcBef>
                <a:spcPct val="0"/>
              </a:spcBef>
            </a:pPr>
            <a:endParaRPr lang="en-US" smtClean="0"/>
          </a:p>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06477C-7808-4CD9-A52E-F7F6892EF55B}" type="slidenum">
              <a:rPr lang="en-US">
                <a:solidFill>
                  <a:prstClr val="black"/>
                </a:solidFill>
              </a:rPr>
              <a:pPr fontAlgn="base">
                <a:spcBef>
                  <a:spcPct val="0"/>
                </a:spcBef>
                <a:spcAft>
                  <a:spcPct val="0"/>
                </a:spcAft>
                <a:defRPr/>
              </a:pPr>
              <a:t>2</a:t>
            </a:fld>
            <a:endParaRPr lang="en-US" dirty="0">
              <a:solidFill>
                <a:prstClr val="black"/>
              </a:solidFill>
            </a:endParaRPr>
          </a:p>
        </p:txBody>
      </p:sp>
    </p:spTree>
    <p:extLst>
      <p:ext uri="{BB962C8B-B14F-4D97-AF65-F5344CB8AC3E}">
        <p14:creationId xmlns:p14="http://schemas.microsoft.com/office/powerpoint/2010/main" val="648882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87BBFE4-B55D-4F9F-9E0E-C720C70382F2}" type="slidenum">
              <a:rPr lang="en-US" smtClean="0"/>
              <a:pPr>
                <a:defRPr/>
              </a:pPr>
              <a:t>13</a:t>
            </a:fld>
            <a:endParaRPr lang="en-US" dirty="0"/>
          </a:p>
        </p:txBody>
      </p:sp>
    </p:spTree>
    <p:extLst>
      <p:ext uri="{BB962C8B-B14F-4D97-AF65-F5344CB8AC3E}">
        <p14:creationId xmlns:p14="http://schemas.microsoft.com/office/powerpoint/2010/main" val="100941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2102A65-B3CE-43FB-B6BB-9D94521AD205}" type="slidenum">
              <a:rPr lang="en-US" smtClean="0"/>
              <a:pPr>
                <a:defRPr/>
              </a:pPr>
              <a:t>14</a:t>
            </a:fld>
            <a:endParaRPr lang="en-US" dirty="0"/>
          </a:p>
        </p:txBody>
      </p:sp>
    </p:spTree>
    <p:extLst>
      <p:ext uri="{BB962C8B-B14F-4D97-AF65-F5344CB8AC3E}">
        <p14:creationId xmlns:p14="http://schemas.microsoft.com/office/powerpoint/2010/main" val="3781395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60BB6E1-4BAB-4E96-9D4F-0722E273A4DE}" type="slidenum">
              <a:rPr lang="en-US" smtClean="0"/>
              <a:pPr>
                <a:defRPr/>
              </a:pPr>
              <a:t>15</a:t>
            </a:fld>
            <a:endParaRPr lang="en-US" dirty="0"/>
          </a:p>
        </p:txBody>
      </p:sp>
    </p:spTree>
    <p:extLst>
      <p:ext uri="{BB962C8B-B14F-4D97-AF65-F5344CB8AC3E}">
        <p14:creationId xmlns:p14="http://schemas.microsoft.com/office/powerpoint/2010/main" val="247212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D0ACDA1-541F-4B92-A5D2-33CEC6491C7B}" type="slidenum">
              <a:rPr lang="en-US" smtClean="0"/>
              <a:pPr>
                <a:defRPr/>
              </a:pPr>
              <a:t>16</a:t>
            </a:fld>
            <a:endParaRPr lang="en-US" dirty="0"/>
          </a:p>
        </p:txBody>
      </p:sp>
    </p:spTree>
    <p:extLst>
      <p:ext uri="{BB962C8B-B14F-4D97-AF65-F5344CB8AC3E}">
        <p14:creationId xmlns:p14="http://schemas.microsoft.com/office/powerpoint/2010/main" val="36917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14D026E-5882-4016-8560-A9EF17D8B1B2}" type="slidenum">
              <a:rPr lang="en-US" smtClean="0"/>
              <a:pPr>
                <a:defRPr/>
              </a:pPr>
              <a:t>17</a:t>
            </a:fld>
            <a:endParaRPr lang="en-US" dirty="0"/>
          </a:p>
        </p:txBody>
      </p:sp>
    </p:spTree>
    <p:extLst>
      <p:ext uri="{BB962C8B-B14F-4D97-AF65-F5344CB8AC3E}">
        <p14:creationId xmlns:p14="http://schemas.microsoft.com/office/powerpoint/2010/main" val="4253823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7EF3030-49CE-44B7-B3A8-2ECFA9B5CA51}" type="slidenum">
              <a:rPr lang="en-US" smtClean="0"/>
              <a:pPr>
                <a:defRPr/>
              </a:pPr>
              <a:t>18</a:t>
            </a:fld>
            <a:endParaRPr lang="en-US" dirty="0"/>
          </a:p>
        </p:txBody>
      </p:sp>
    </p:spTree>
    <p:extLst>
      <p:ext uri="{BB962C8B-B14F-4D97-AF65-F5344CB8AC3E}">
        <p14:creationId xmlns:p14="http://schemas.microsoft.com/office/powerpoint/2010/main" val="2162174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E4F211B-3E27-42EF-9D01-71FB95026556}" type="slidenum">
              <a:rPr lang="en-US" smtClean="0"/>
              <a:pPr>
                <a:defRPr/>
              </a:pPr>
              <a:t>19</a:t>
            </a:fld>
            <a:endParaRPr lang="en-US" dirty="0"/>
          </a:p>
        </p:txBody>
      </p:sp>
    </p:spTree>
    <p:extLst>
      <p:ext uri="{BB962C8B-B14F-4D97-AF65-F5344CB8AC3E}">
        <p14:creationId xmlns:p14="http://schemas.microsoft.com/office/powerpoint/2010/main" val="10403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1819A4C-E964-408F-AE8B-EDFD0B77DFCD}"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6899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475B71F-4BEA-4AEF-A7F3-DEE9930012E3}"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423243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F110411-C056-42BF-8E5D-9064F8E9D362}"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846665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40963" name="Notes Placeholder 2"/>
          <p:cNvSpPr>
            <a:spLocks noGrp="1"/>
          </p:cNvSpPr>
          <p:nvPr>
            <p:ph type="body" idx="1"/>
          </p:nvPr>
        </p:nvSpPr>
        <p:spPr bwMode="auto">
          <a:xfrm>
            <a:off x="701040" y="4387135"/>
            <a:ext cx="5608320" cy="923608"/>
          </a:xfrm>
          <a:noFill/>
        </p:spPr>
        <p:txBody>
          <a:bodyPr wrap="square" numCol="1" anchor="t" anchorCtr="0" compatLnSpc="1">
            <a:prstTxWarp prst="textNoShape">
              <a:avLst/>
            </a:prstTxWarp>
          </a:bodyPr>
          <a:lstStyle/>
          <a:p>
            <a:pPr eaLnBrk="1" hangingPunct="1">
              <a:spcBef>
                <a:spcPct val="0"/>
              </a:spcBef>
            </a:pPr>
            <a:r>
              <a:rPr lang="en-US" smtClean="0"/>
              <a:t>One proposed solution is to educate people about what they can do. This has already been done quite well, as these images from the internet show.</a:t>
            </a:r>
          </a:p>
          <a:p>
            <a:pPr eaLnBrk="1" hangingPunct="1">
              <a:spcBef>
                <a:spcPct val="0"/>
              </a:spcBef>
            </a:pPr>
            <a:endParaRPr lang="en-US" smtClean="0"/>
          </a:p>
          <a:p>
            <a:pPr eaLnBrk="1" hangingPunct="1">
              <a:spcBef>
                <a:spcPct val="0"/>
              </a:spcBef>
            </a:pPr>
            <a:r>
              <a:rPr lang="en-US" smtClean="0"/>
              <a:t>But are we all doing what we should? No.</a:t>
            </a: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A3E1F3-F877-49C3-AE7B-BC904C01D97B}" type="slidenum">
              <a:rPr lang="en-US"/>
              <a:pPr fontAlgn="base">
                <a:spcBef>
                  <a:spcPct val="0"/>
                </a:spcBef>
                <a:spcAft>
                  <a:spcPct val="0"/>
                </a:spcAft>
                <a:defRPr/>
              </a:pPr>
              <a:t>8</a:t>
            </a:fld>
            <a:endParaRPr lang="en-US" dirty="0"/>
          </a:p>
        </p:txBody>
      </p:sp>
    </p:spTree>
    <p:extLst>
      <p:ext uri="{BB962C8B-B14F-4D97-AF65-F5344CB8AC3E}">
        <p14:creationId xmlns:p14="http://schemas.microsoft.com/office/powerpoint/2010/main" val="1253278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85637EB-0256-4371-876C-A2F775E1987C}" type="slidenum">
              <a:rPr lang="en-US" smtClean="0"/>
              <a:pPr>
                <a:defRPr/>
              </a:pPr>
              <a:t>9</a:t>
            </a:fld>
            <a:endParaRPr lang="en-US" dirty="0"/>
          </a:p>
        </p:txBody>
      </p:sp>
    </p:spTree>
    <p:extLst>
      <p:ext uri="{BB962C8B-B14F-4D97-AF65-F5344CB8AC3E}">
        <p14:creationId xmlns:p14="http://schemas.microsoft.com/office/powerpoint/2010/main" val="1223521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44035" name="Notes Placeholder 2"/>
          <p:cNvSpPr>
            <a:spLocks noGrp="1"/>
          </p:cNvSpPr>
          <p:nvPr>
            <p:ph type="body" idx="1"/>
          </p:nvPr>
        </p:nvSpPr>
        <p:spPr bwMode="auto">
          <a:xfrm>
            <a:off x="701040" y="4387136"/>
            <a:ext cx="5608320" cy="1847215"/>
          </a:xfrm>
          <a:noFill/>
        </p:spPr>
        <p:txBody>
          <a:bodyPr wrap="square" numCol="1" anchor="t" anchorCtr="0" compatLnSpc="1">
            <a:prstTxWarp prst="textNoShape">
              <a:avLst/>
            </a:prstTxWarp>
          </a:bodyPr>
          <a:lstStyle/>
          <a:p>
            <a:pPr eaLnBrk="1" hangingPunct="1">
              <a:spcBef>
                <a:spcPct val="0"/>
              </a:spcBef>
            </a:pPr>
            <a:r>
              <a:rPr lang="en-US" smtClean="0"/>
              <a:t>If we know what we should do, but we do not do that, why? This has been my primary interest in environmental psychology recently. I began to think about the reasons for this when journalists asked me this question: “Why don’t people act better, when they know better?”</a:t>
            </a:r>
          </a:p>
          <a:p>
            <a:pPr eaLnBrk="1" hangingPunct="1">
              <a:spcBef>
                <a:spcPct val="0"/>
              </a:spcBef>
            </a:pPr>
            <a:endParaRPr lang="en-US" smtClean="0"/>
          </a:p>
          <a:p>
            <a:pPr eaLnBrk="1" hangingPunct="1">
              <a:spcBef>
                <a:spcPct val="0"/>
              </a:spcBef>
            </a:pPr>
            <a:r>
              <a:rPr lang="en-US" smtClean="0"/>
              <a:t>Slowly I have developed these 1o answers to that question. So far this is more of a “thought exercise” than a formal study, but we have recently begun to  gather data about the frequency of each obstacle, barrier, excuse, or “dragon of non-sustainability” as I like to call them.</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C8AE25-5B60-4F75-936E-1CDFCF01D424}"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1628946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60C4F74-FFFE-4E49-AA7D-5D63B80812A0}" type="slidenum">
              <a:rPr lang="en-US" smtClean="0"/>
              <a:pPr>
                <a:defRPr/>
              </a:pPr>
              <a:t>11</a:t>
            </a:fld>
            <a:endParaRPr lang="en-US" dirty="0"/>
          </a:p>
        </p:txBody>
      </p:sp>
    </p:spTree>
    <p:extLst>
      <p:ext uri="{BB962C8B-B14F-4D97-AF65-F5344CB8AC3E}">
        <p14:creationId xmlns:p14="http://schemas.microsoft.com/office/powerpoint/2010/main" val="3535175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D13B11B-5705-4615-A163-8236B8F11E9B}" type="slidenum">
              <a:rPr lang="en-US" smtClean="0"/>
              <a:pPr>
                <a:defRPr/>
              </a:pPr>
              <a:t>12</a:t>
            </a:fld>
            <a:endParaRPr lang="en-US" dirty="0"/>
          </a:p>
        </p:txBody>
      </p:sp>
    </p:spTree>
    <p:extLst>
      <p:ext uri="{BB962C8B-B14F-4D97-AF65-F5344CB8AC3E}">
        <p14:creationId xmlns:p14="http://schemas.microsoft.com/office/powerpoint/2010/main" val="276041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390F42D-5B10-40D7-B8A1-34DB62AF4422}" type="datetime1">
              <a:rPr lang="en-US">
                <a:solidFill>
                  <a:prstClr val="black">
                    <a:tint val="75000"/>
                  </a:prstClr>
                </a:solidFill>
              </a:rPr>
              <a:pPr>
                <a:defRPr/>
              </a:pPr>
              <a:t>10/20/2016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CA">
                <a:solidFill>
                  <a:prstClr val="black">
                    <a:tint val="75000"/>
                  </a:prstClr>
                </a:solidFill>
              </a:rPr>
              <a:t>Queensland University of Technology July 16,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BD9B97-8418-41BA-BCB7-D76817979E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114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DAB402-2F8B-4089-BAD5-C178CAE737F5}" type="datetime1">
              <a:rPr lang="en-US">
                <a:solidFill>
                  <a:prstClr val="black">
                    <a:tint val="75000"/>
                  </a:prstClr>
                </a:solidFill>
              </a:rPr>
              <a:pPr>
                <a:defRPr/>
              </a:pPr>
              <a:t>10/20/2016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CA">
                <a:solidFill>
                  <a:prstClr val="black">
                    <a:tint val="75000"/>
                  </a:prstClr>
                </a:solidFill>
              </a:rPr>
              <a:t>Queensland University of Technology July 16,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48F5FE8-23F8-477A-B750-1D77A8E04C6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603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66AE42-0021-4E7D-84A4-FB13619E3BA9}" type="datetime1">
              <a:rPr lang="en-US">
                <a:solidFill>
                  <a:prstClr val="black">
                    <a:tint val="75000"/>
                  </a:prstClr>
                </a:solidFill>
              </a:rPr>
              <a:pPr>
                <a:defRPr/>
              </a:pPr>
              <a:t>10/20/2016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CA">
                <a:solidFill>
                  <a:prstClr val="black">
                    <a:tint val="75000"/>
                  </a:prstClr>
                </a:solidFill>
              </a:rPr>
              <a:t>Queensland University of Technology July 16,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902EDE0-3083-45A1-A892-0018C351C2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03041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C28E9A-FCFC-4B61-B1C0-E04F5AF798F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1A192-15D6-4DB4-8464-693044051EFD}" type="slidenum">
              <a:rPr lang="en-US" smtClean="0"/>
              <a:t>‹#›</a:t>
            </a:fld>
            <a:endParaRPr lang="en-US"/>
          </a:p>
        </p:txBody>
      </p:sp>
    </p:spTree>
    <p:extLst>
      <p:ext uri="{BB962C8B-B14F-4D97-AF65-F5344CB8AC3E}">
        <p14:creationId xmlns:p14="http://schemas.microsoft.com/office/powerpoint/2010/main" val="2595106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C28E9A-FCFC-4B61-B1C0-E04F5AF798F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1A192-15D6-4DB4-8464-693044051EFD}" type="slidenum">
              <a:rPr lang="en-US" smtClean="0"/>
              <a:t>‹#›</a:t>
            </a:fld>
            <a:endParaRPr lang="en-US"/>
          </a:p>
        </p:txBody>
      </p:sp>
    </p:spTree>
    <p:extLst>
      <p:ext uri="{BB962C8B-B14F-4D97-AF65-F5344CB8AC3E}">
        <p14:creationId xmlns:p14="http://schemas.microsoft.com/office/powerpoint/2010/main" val="2519491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C28E9A-FCFC-4B61-B1C0-E04F5AF798F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1A192-15D6-4DB4-8464-693044051EFD}" type="slidenum">
              <a:rPr lang="en-US" smtClean="0"/>
              <a:t>‹#›</a:t>
            </a:fld>
            <a:endParaRPr lang="en-US"/>
          </a:p>
        </p:txBody>
      </p:sp>
    </p:spTree>
    <p:extLst>
      <p:ext uri="{BB962C8B-B14F-4D97-AF65-F5344CB8AC3E}">
        <p14:creationId xmlns:p14="http://schemas.microsoft.com/office/powerpoint/2010/main" val="1059987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C28E9A-FCFC-4B61-B1C0-E04F5AF798FD}"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1A192-15D6-4DB4-8464-693044051EFD}" type="slidenum">
              <a:rPr lang="en-US" smtClean="0"/>
              <a:t>‹#›</a:t>
            </a:fld>
            <a:endParaRPr lang="en-US"/>
          </a:p>
        </p:txBody>
      </p:sp>
    </p:spTree>
    <p:extLst>
      <p:ext uri="{BB962C8B-B14F-4D97-AF65-F5344CB8AC3E}">
        <p14:creationId xmlns:p14="http://schemas.microsoft.com/office/powerpoint/2010/main" val="386834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C28E9A-FCFC-4B61-B1C0-E04F5AF798FD}" type="datetimeFigureOut">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1A192-15D6-4DB4-8464-693044051EFD}" type="slidenum">
              <a:rPr lang="en-US" smtClean="0"/>
              <a:t>‹#›</a:t>
            </a:fld>
            <a:endParaRPr lang="en-US"/>
          </a:p>
        </p:txBody>
      </p:sp>
    </p:spTree>
    <p:extLst>
      <p:ext uri="{BB962C8B-B14F-4D97-AF65-F5344CB8AC3E}">
        <p14:creationId xmlns:p14="http://schemas.microsoft.com/office/powerpoint/2010/main" val="3269579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C28E9A-FCFC-4B61-B1C0-E04F5AF798FD}"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1A192-15D6-4DB4-8464-693044051EFD}" type="slidenum">
              <a:rPr lang="en-US" smtClean="0"/>
              <a:t>‹#›</a:t>
            </a:fld>
            <a:endParaRPr lang="en-US"/>
          </a:p>
        </p:txBody>
      </p:sp>
    </p:spTree>
    <p:extLst>
      <p:ext uri="{BB962C8B-B14F-4D97-AF65-F5344CB8AC3E}">
        <p14:creationId xmlns:p14="http://schemas.microsoft.com/office/powerpoint/2010/main" val="1985817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28E9A-FCFC-4B61-B1C0-E04F5AF798FD}" type="datetimeFigureOut">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1A192-15D6-4DB4-8464-693044051EFD}" type="slidenum">
              <a:rPr lang="en-US" smtClean="0"/>
              <a:t>‹#›</a:t>
            </a:fld>
            <a:endParaRPr lang="en-US"/>
          </a:p>
        </p:txBody>
      </p:sp>
    </p:spTree>
    <p:extLst>
      <p:ext uri="{BB962C8B-B14F-4D97-AF65-F5344CB8AC3E}">
        <p14:creationId xmlns:p14="http://schemas.microsoft.com/office/powerpoint/2010/main" val="3568887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28E9A-FCFC-4B61-B1C0-E04F5AF798FD}"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1A192-15D6-4DB4-8464-693044051EFD}" type="slidenum">
              <a:rPr lang="en-US" smtClean="0"/>
              <a:t>‹#›</a:t>
            </a:fld>
            <a:endParaRPr lang="en-US"/>
          </a:p>
        </p:txBody>
      </p:sp>
    </p:spTree>
    <p:extLst>
      <p:ext uri="{BB962C8B-B14F-4D97-AF65-F5344CB8AC3E}">
        <p14:creationId xmlns:p14="http://schemas.microsoft.com/office/powerpoint/2010/main" val="382478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B6793D-929A-41FD-A43C-D483A0E3BB49}" type="datetime1">
              <a:rPr lang="en-US">
                <a:solidFill>
                  <a:prstClr val="black">
                    <a:tint val="75000"/>
                  </a:prstClr>
                </a:solidFill>
              </a:rPr>
              <a:pPr>
                <a:defRPr/>
              </a:pPr>
              <a:t>10/20/2016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CA">
                <a:solidFill>
                  <a:prstClr val="black">
                    <a:tint val="75000"/>
                  </a:prstClr>
                </a:solidFill>
              </a:rPr>
              <a:t>Queensland University of Technology July 16,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D1982-671B-45F9-B242-554C66ED0B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31116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C28E9A-FCFC-4B61-B1C0-E04F5AF798FD}"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1A192-15D6-4DB4-8464-693044051EFD}" type="slidenum">
              <a:rPr lang="en-US" smtClean="0"/>
              <a:t>‹#›</a:t>
            </a:fld>
            <a:endParaRPr lang="en-US"/>
          </a:p>
        </p:txBody>
      </p:sp>
    </p:spTree>
    <p:extLst>
      <p:ext uri="{BB962C8B-B14F-4D97-AF65-F5344CB8AC3E}">
        <p14:creationId xmlns:p14="http://schemas.microsoft.com/office/powerpoint/2010/main" val="290246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C28E9A-FCFC-4B61-B1C0-E04F5AF798F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1A192-15D6-4DB4-8464-693044051EFD}" type="slidenum">
              <a:rPr lang="en-US" smtClean="0"/>
              <a:t>‹#›</a:t>
            </a:fld>
            <a:endParaRPr lang="en-US"/>
          </a:p>
        </p:txBody>
      </p:sp>
    </p:spTree>
    <p:extLst>
      <p:ext uri="{BB962C8B-B14F-4D97-AF65-F5344CB8AC3E}">
        <p14:creationId xmlns:p14="http://schemas.microsoft.com/office/powerpoint/2010/main" val="493898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C28E9A-FCFC-4B61-B1C0-E04F5AF798FD}"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1A192-15D6-4DB4-8464-693044051EFD}" type="slidenum">
              <a:rPr lang="en-US" smtClean="0"/>
              <a:t>‹#›</a:t>
            </a:fld>
            <a:endParaRPr lang="en-US"/>
          </a:p>
        </p:txBody>
      </p:sp>
    </p:spTree>
    <p:extLst>
      <p:ext uri="{BB962C8B-B14F-4D97-AF65-F5344CB8AC3E}">
        <p14:creationId xmlns:p14="http://schemas.microsoft.com/office/powerpoint/2010/main" val="200659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3D3FE5-97BA-4289-8A44-2B37436D06EE}" type="datetime1">
              <a:rPr lang="en-US">
                <a:solidFill>
                  <a:prstClr val="black">
                    <a:tint val="75000"/>
                  </a:prstClr>
                </a:solidFill>
              </a:rPr>
              <a:pPr>
                <a:defRPr/>
              </a:pPr>
              <a:t>10/20/2016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CA">
                <a:solidFill>
                  <a:prstClr val="black">
                    <a:tint val="75000"/>
                  </a:prstClr>
                </a:solidFill>
              </a:rPr>
              <a:t>Queensland University of Technology July 16, 2010</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829C48-D60C-4A56-B234-CCC8C5A0237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4806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FE5F9EF-760D-4227-A002-FF494AE5618F}" type="datetime1">
              <a:rPr lang="en-US">
                <a:solidFill>
                  <a:prstClr val="black">
                    <a:tint val="75000"/>
                  </a:prstClr>
                </a:solidFill>
              </a:rPr>
              <a:pPr>
                <a:defRPr/>
              </a:pPr>
              <a:t>10/20/2016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CA">
                <a:solidFill>
                  <a:prstClr val="black">
                    <a:tint val="75000"/>
                  </a:prstClr>
                </a:solidFill>
              </a:rPr>
              <a:t>Queensland University of Technology July 16, 2010</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C760511-A2A8-4425-908B-4DD9DE15AB0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474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1C69974-69ED-4B29-81B1-E8949B6FB8EB}" type="datetime1">
              <a:rPr lang="en-US">
                <a:solidFill>
                  <a:prstClr val="black">
                    <a:tint val="75000"/>
                  </a:prstClr>
                </a:solidFill>
              </a:rPr>
              <a:pPr>
                <a:defRPr/>
              </a:pPr>
              <a:t>10/20/2016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CA">
                <a:solidFill>
                  <a:prstClr val="black">
                    <a:tint val="75000"/>
                  </a:prstClr>
                </a:solidFill>
              </a:rPr>
              <a:t>Queensland University of Technology July 16, 2010</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C5B83F7-9069-4E78-A65A-CB930DDEA45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69691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ED14025-C0CE-4DE6-811B-86E3D5F063E2}" type="datetime1">
              <a:rPr lang="en-US">
                <a:solidFill>
                  <a:prstClr val="black">
                    <a:tint val="75000"/>
                  </a:prstClr>
                </a:solidFill>
              </a:rPr>
              <a:pPr>
                <a:defRPr/>
              </a:pPr>
              <a:t>10/20/2016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CA">
                <a:solidFill>
                  <a:prstClr val="black">
                    <a:tint val="75000"/>
                  </a:prstClr>
                </a:solidFill>
              </a:rPr>
              <a:t>Queensland University of Technology July 16, 2010</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1DF9E5C-119F-4BF1-BE4D-7C44EB380F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773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0F3874-AE38-423B-8250-389EAD339D24}" type="datetime1">
              <a:rPr lang="en-US">
                <a:solidFill>
                  <a:prstClr val="black">
                    <a:tint val="75000"/>
                  </a:prstClr>
                </a:solidFill>
              </a:rPr>
              <a:pPr>
                <a:defRPr/>
              </a:pPr>
              <a:t>10/20/2016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CA">
                <a:solidFill>
                  <a:prstClr val="black">
                    <a:tint val="75000"/>
                  </a:prstClr>
                </a:solidFill>
              </a:rPr>
              <a:t>Queensland University of Technology July 16, 2010</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7080EBA-8D5F-4240-ACC4-E7F0042DF2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95195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7AAB69-781F-4339-A84C-3C4400938833}" type="datetime1">
              <a:rPr lang="en-US">
                <a:solidFill>
                  <a:prstClr val="black">
                    <a:tint val="75000"/>
                  </a:prstClr>
                </a:solidFill>
              </a:rPr>
              <a:pPr>
                <a:defRPr/>
              </a:pPr>
              <a:t>10/20/2016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CA">
                <a:solidFill>
                  <a:prstClr val="black">
                    <a:tint val="75000"/>
                  </a:prstClr>
                </a:solidFill>
              </a:rPr>
              <a:t>Queensland University of Technology July 16, 2010</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A4811A4-2642-483C-B4C5-5537A89A450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8317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76FAF5-B6EA-4553-BAE7-A32CED1E9C73}" type="datetime1">
              <a:rPr lang="en-US">
                <a:solidFill>
                  <a:prstClr val="black">
                    <a:tint val="75000"/>
                  </a:prstClr>
                </a:solidFill>
              </a:rPr>
              <a:pPr>
                <a:defRPr/>
              </a:pPr>
              <a:t>10/20/2016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CA">
                <a:solidFill>
                  <a:prstClr val="black">
                    <a:tint val="75000"/>
                  </a:prstClr>
                </a:solidFill>
              </a:rPr>
              <a:t>Queensland University of Technology July 16, 2010</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F6DAC76-3021-42BC-A3A7-5BED172F14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7497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latin typeface="Arial" pitchFamily="34" charset="0"/>
                <a:cs typeface="Arial" pitchFamily="34" charset="0"/>
              </a:defRPr>
            </a:lvl1pPr>
          </a:lstStyle>
          <a:p>
            <a:pPr fontAlgn="base">
              <a:spcBef>
                <a:spcPct val="0"/>
              </a:spcBef>
              <a:spcAft>
                <a:spcPct val="0"/>
              </a:spcAft>
              <a:defRPr/>
            </a:pPr>
            <a:fld id="{0D8A3B2B-061A-42C9-9BFD-43C5EF049C6F}" type="datetime1">
              <a:rPr lang="en-US">
                <a:solidFill>
                  <a:prstClr val="black">
                    <a:tint val="75000"/>
                  </a:prstClr>
                </a:solidFill>
              </a:rPr>
              <a:pPr fontAlgn="base">
                <a:spcBef>
                  <a:spcPct val="0"/>
                </a:spcBef>
                <a:spcAft>
                  <a:spcPct val="0"/>
                </a:spcAft>
                <a:defRPr/>
              </a:pPr>
              <a:t>10/20/2016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latin typeface="Arial" pitchFamily="34" charset="0"/>
                <a:cs typeface="Arial" pitchFamily="34" charset="0"/>
              </a:defRPr>
            </a:lvl1pPr>
          </a:lstStyle>
          <a:p>
            <a:pPr fontAlgn="base">
              <a:spcBef>
                <a:spcPct val="0"/>
              </a:spcBef>
              <a:spcAft>
                <a:spcPct val="0"/>
              </a:spcAft>
              <a:defRPr/>
            </a:pPr>
            <a:r>
              <a:rPr lang="en-CA">
                <a:solidFill>
                  <a:prstClr val="black">
                    <a:tint val="75000"/>
                  </a:prstClr>
                </a:solidFill>
              </a:rPr>
              <a:t>Queensland University of Technology July 16, 2010</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latin typeface="Arial" pitchFamily="34" charset="0"/>
                <a:cs typeface="Arial" pitchFamily="34" charset="0"/>
              </a:defRPr>
            </a:lvl1pPr>
          </a:lstStyle>
          <a:p>
            <a:pPr fontAlgn="base">
              <a:spcBef>
                <a:spcPct val="0"/>
              </a:spcBef>
              <a:spcAft>
                <a:spcPct val="0"/>
              </a:spcAft>
              <a:defRPr/>
            </a:pPr>
            <a:fld id="{69CA0B88-9AA7-42FA-A4A9-07EEFAA3E2EF}" type="slidenum">
              <a:rPr lang="en-US">
                <a:solidFill>
                  <a:prstClr val="black">
                    <a:tint val="75000"/>
                  </a:prstClr>
                </a:solidFill>
              </a:rPr>
              <a:pPr fontAlgn="base">
                <a:spcBef>
                  <a:spcPct val="0"/>
                </a:spcBef>
                <a:spcAft>
                  <a:spcPct val="0"/>
                </a:spcAft>
                <a:defRPr/>
              </a:pPr>
              <a:t>‹#›</a:t>
            </a:fld>
            <a:endParaRPr lang="en-US" dirty="0">
              <a:solidFill>
                <a:prstClr val="black">
                  <a:tint val="75000"/>
                </a:prstClr>
              </a:solidFill>
            </a:endParaRPr>
          </a:p>
        </p:txBody>
      </p:sp>
    </p:spTree>
    <p:extLst>
      <p:ext uri="{BB962C8B-B14F-4D97-AF65-F5344CB8AC3E}">
        <p14:creationId xmlns:p14="http://schemas.microsoft.com/office/powerpoint/2010/main" val="2473057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C28E9A-FCFC-4B61-B1C0-E04F5AF798FD}" type="datetimeFigureOut">
              <a:rPr lang="en-US" smtClean="0"/>
              <a:t>10/20/2016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1A192-15D6-4DB4-8464-693044051EFD}" type="slidenum">
              <a:rPr lang="en-US" smtClean="0"/>
              <a:t>‹#›</a:t>
            </a:fld>
            <a:endParaRPr lang="en-US"/>
          </a:p>
        </p:txBody>
      </p:sp>
    </p:spTree>
    <p:extLst>
      <p:ext uri="{BB962C8B-B14F-4D97-AF65-F5344CB8AC3E}">
        <p14:creationId xmlns:p14="http://schemas.microsoft.com/office/powerpoint/2010/main" val="1079798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7.xml"/><Relationship Id="rId7" Type="http://schemas.openxmlformats.org/officeDocument/2006/relationships/hyperlink" Target="http://images.google.ca/imgres?imgurl=http://rtmulcahy.files.wordpress.com/2007/06/dragon1.jpg&amp;imgrefurl=http://rtmulcahy.wordpress.com/&amp;h=1000&amp;w=800&amp;sz=69&amp;hl=en&amp;start=13&amp;tbnid=ohqhE_3y5Cgb0M:&amp;tbnh=149&amp;tbnw=119&amp;prev=/images?q=dragon&amp;gbv=2&amp;ndsp=20&amp;hl=en&amp;safe=off&amp;sa=N" TargetMode="Externa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1.bin"/><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a/imgres?imgurl=http://rtmulcahy.files.wordpress.com/2007/06/dragon1.jpg&amp;imgrefurl=http://rtmulcahy.wordpress.com/&amp;h=1000&amp;w=800&amp;sz=69&amp;hl=en&amp;start=13&amp;tbnid=ohqhE_3y5Cgb0M:&amp;tbnh=149&amp;tbnw=119&amp;prev=/images?q=dragon&amp;gbv=2&amp;ndsp=20&amp;hl=en&amp;safe=off&amp;sa=N"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913" y="426906"/>
            <a:ext cx="8371114" cy="1790700"/>
          </a:xfrm>
        </p:spPr>
        <p:txBody>
          <a:bodyPr>
            <a:normAutofit/>
          </a:bodyPr>
          <a:lstStyle/>
          <a:p>
            <a:r>
              <a:rPr lang="en-CA" sz="3600" b="1" dirty="0">
                <a:solidFill>
                  <a:srgbClr val="009644"/>
                </a:solidFill>
                <a:latin typeface="+mn-lt"/>
              </a:rPr>
              <a:t>Creating Empowering Messages to Shift Human Culture </a:t>
            </a:r>
            <a:r>
              <a:rPr lang="en-CA" b="1" dirty="0" smtClean="0">
                <a:latin typeface="+mn-lt"/>
              </a:rPr>
              <a:t/>
            </a:r>
            <a:br>
              <a:rPr lang="en-CA" b="1" dirty="0" smtClean="0">
                <a:latin typeface="+mn-lt"/>
              </a:rPr>
            </a:br>
            <a:endParaRPr lang="en-US" sz="2025" b="1" dirty="0">
              <a:latin typeface="+mn-lt"/>
            </a:endParaRPr>
          </a:p>
        </p:txBody>
      </p:sp>
      <p:sp>
        <p:nvSpPr>
          <p:cNvPr id="4" name="TextBox 3"/>
          <p:cNvSpPr txBox="1"/>
          <p:nvPr/>
        </p:nvSpPr>
        <p:spPr>
          <a:xfrm>
            <a:off x="675410" y="2470581"/>
            <a:ext cx="8132617" cy="415498"/>
          </a:xfrm>
          <a:prstGeom prst="rect">
            <a:avLst/>
          </a:prstGeom>
          <a:noFill/>
        </p:spPr>
        <p:txBody>
          <a:bodyPr wrap="square" rtlCol="0">
            <a:spAutoFit/>
          </a:bodyPr>
          <a:lstStyle/>
          <a:p>
            <a:pPr algn="ctr"/>
            <a:r>
              <a:rPr lang="en-CA" sz="2100" b="1" dirty="0"/>
              <a:t>A psychological angle for approaching today’s environmental struggles.  </a:t>
            </a:r>
          </a:p>
        </p:txBody>
      </p:sp>
      <p:sp>
        <p:nvSpPr>
          <p:cNvPr id="3" name="TextBox 2"/>
          <p:cNvSpPr txBox="1"/>
          <p:nvPr/>
        </p:nvSpPr>
        <p:spPr>
          <a:xfrm>
            <a:off x="3448333" y="4078295"/>
            <a:ext cx="2586769" cy="553998"/>
          </a:xfrm>
          <a:prstGeom prst="rect">
            <a:avLst/>
          </a:prstGeom>
          <a:noFill/>
        </p:spPr>
        <p:txBody>
          <a:bodyPr wrap="square" rtlCol="0">
            <a:spAutoFit/>
          </a:bodyPr>
          <a:lstStyle/>
          <a:p>
            <a:r>
              <a:rPr lang="en-CA" sz="3000" b="1" dirty="0"/>
              <a:t>Robert Gifford</a:t>
            </a:r>
            <a:endParaRPr lang="en-US" sz="3000" b="1" dirty="0"/>
          </a:p>
        </p:txBody>
      </p:sp>
      <p:sp>
        <p:nvSpPr>
          <p:cNvPr id="5" name="TextBox 4"/>
          <p:cNvSpPr txBox="1"/>
          <p:nvPr/>
        </p:nvSpPr>
        <p:spPr>
          <a:xfrm>
            <a:off x="2094721" y="6032258"/>
            <a:ext cx="5055498" cy="369332"/>
          </a:xfrm>
          <a:prstGeom prst="rect">
            <a:avLst/>
          </a:prstGeom>
          <a:noFill/>
        </p:spPr>
        <p:txBody>
          <a:bodyPr wrap="square" rtlCol="0">
            <a:spAutoFit/>
          </a:bodyPr>
          <a:lstStyle/>
          <a:p>
            <a:r>
              <a:rPr lang="en-CA" b="1" dirty="0" err="1"/>
              <a:t>Ecologistics</a:t>
            </a:r>
            <a:r>
              <a:rPr lang="en-CA" b="1" dirty="0"/>
              <a:t> – San Luis Obispo –October 22, 2016</a:t>
            </a:r>
            <a:endParaRPr lang="en-US" b="1" dirty="0"/>
          </a:p>
        </p:txBody>
      </p:sp>
    </p:spTree>
    <p:extLst>
      <p:ext uri="{BB962C8B-B14F-4D97-AF65-F5344CB8AC3E}">
        <p14:creationId xmlns:p14="http://schemas.microsoft.com/office/powerpoint/2010/main" val="2106787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5650707" y="4400551"/>
          <a:ext cx="121444" cy="78581"/>
        </p:xfrm>
        <a:graphic>
          <a:graphicData uri="http://schemas.openxmlformats.org/presentationml/2006/ole">
            <mc:AlternateContent xmlns:mc="http://schemas.openxmlformats.org/markup-compatibility/2006">
              <mc:Choice xmlns:v="urn:schemas-microsoft-com:vml" Requires="v">
                <p:oleObj spid="_x0000_s2064" name="Package" showAsIcon="1" r:id="rId5" imgW="1332720" imgH="862920" progId="Package">
                  <p:embed/>
                </p:oleObj>
              </mc:Choice>
              <mc:Fallback>
                <p:oleObj name="Package" showAsIcon="1" r:id="rId5" imgW="1332720" imgH="862920" progId="Packag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0707" y="4400551"/>
                        <a:ext cx="121444" cy="7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Title 1"/>
          <p:cNvSpPr>
            <a:spLocks noGrp="1"/>
          </p:cNvSpPr>
          <p:nvPr>
            <p:ph type="title"/>
          </p:nvPr>
        </p:nvSpPr>
        <p:spPr>
          <a:xfrm>
            <a:off x="960966" y="729555"/>
            <a:ext cx="7222067" cy="857250"/>
          </a:xfrm>
        </p:spPr>
        <p:txBody>
          <a:bodyPr>
            <a:normAutofit fontScale="90000"/>
          </a:bodyPr>
          <a:lstStyle/>
          <a:p>
            <a:pPr eaLnBrk="1" hangingPunct="1"/>
            <a:r>
              <a:rPr lang="en-US" sz="3675" b="1" dirty="0">
                <a:solidFill>
                  <a:srgbClr val="00863D"/>
                </a:solidFill>
                <a:latin typeface="+mn-lt"/>
              </a:rPr>
              <a:t>   </a:t>
            </a:r>
            <a:r>
              <a:rPr lang="en-US" sz="4000" b="1" dirty="0">
                <a:solidFill>
                  <a:srgbClr val="00863D"/>
                </a:solidFill>
                <a:latin typeface="+mn-lt"/>
              </a:rPr>
              <a:t>We </a:t>
            </a:r>
            <a:r>
              <a:rPr lang="en-US" sz="4000" b="1" dirty="0" smtClean="0">
                <a:solidFill>
                  <a:srgbClr val="00863D"/>
                </a:solidFill>
                <a:latin typeface="+mn-lt"/>
              </a:rPr>
              <a:t>don’t do (all</a:t>
            </a:r>
            <a:r>
              <a:rPr lang="en-US" sz="4000" b="1" dirty="0">
                <a:solidFill>
                  <a:srgbClr val="00863D"/>
                </a:solidFill>
                <a:latin typeface="+mn-lt"/>
              </a:rPr>
              <a:t>) </a:t>
            </a:r>
            <a:r>
              <a:rPr lang="en-US" sz="4000" b="1" dirty="0" smtClean="0">
                <a:solidFill>
                  <a:srgbClr val="00863D"/>
                </a:solidFill>
                <a:latin typeface="+mn-lt"/>
              </a:rPr>
              <a:t>that we should</a:t>
            </a:r>
            <a:r>
              <a:rPr lang="en-US" b="1" dirty="0" smtClean="0">
                <a:solidFill>
                  <a:srgbClr val="00863D"/>
                </a:solidFill>
              </a:rPr>
              <a:t/>
            </a:r>
            <a:br>
              <a:rPr lang="en-US" b="1" dirty="0" smtClean="0">
                <a:solidFill>
                  <a:srgbClr val="00863D"/>
                </a:solidFill>
              </a:rPr>
            </a:br>
            <a:r>
              <a:rPr lang="en-US" b="1" dirty="0" smtClean="0">
                <a:solidFill>
                  <a:srgbClr val="00863D"/>
                </a:solidFill>
              </a:rPr>
              <a:t>             </a:t>
            </a:r>
            <a:r>
              <a:rPr lang="en-US" sz="1500" dirty="0">
                <a:solidFill>
                  <a:srgbClr val="00863D"/>
                </a:solidFill>
              </a:rPr>
              <a:t>(Not even all that </a:t>
            </a:r>
            <a:r>
              <a:rPr lang="en-US" sz="1500" i="1" dirty="0">
                <a:solidFill>
                  <a:srgbClr val="00863D"/>
                </a:solidFill>
              </a:rPr>
              <a:t>we ourselves </a:t>
            </a:r>
            <a:r>
              <a:rPr lang="en-US" sz="1500" dirty="0">
                <a:solidFill>
                  <a:srgbClr val="00863D"/>
                </a:solidFill>
              </a:rPr>
              <a:t>think we should!)</a:t>
            </a:r>
            <a:r>
              <a:rPr lang="en-US" sz="1500" b="1" dirty="0">
                <a:solidFill>
                  <a:srgbClr val="00863D"/>
                </a:solidFill>
              </a:rPr>
              <a:t/>
            </a:r>
            <a:br>
              <a:rPr lang="en-US" sz="1500" b="1" dirty="0">
                <a:solidFill>
                  <a:srgbClr val="00863D"/>
                </a:solidFill>
              </a:rPr>
            </a:br>
            <a:endParaRPr lang="en-US" sz="1500" b="1" dirty="0">
              <a:solidFill>
                <a:srgbClr val="00863D"/>
              </a:solidFill>
            </a:endParaRPr>
          </a:p>
        </p:txBody>
      </p:sp>
      <p:sp>
        <p:nvSpPr>
          <p:cNvPr id="2052" name="Content Placeholder 2"/>
          <p:cNvSpPr>
            <a:spLocks noGrp="1"/>
          </p:cNvSpPr>
          <p:nvPr>
            <p:ph idx="1"/>
          </p:nvPr>
        </p:nvSpPr>
        <p:spPr>
          <a:xfrm>
            <a:off x="3486150" y="3771900"/>
            <a:ext cx="1028700" cy="571500"/>
          </a:xfrm>
        </p:spPr>
        <p:txBody>
          <a:bodyPr/>
          <a:lstStyle/>
          <a:p>
            <a:pPr eaLnBrk="1" hangingPunct="1">
              <a:buFont typeface="Wingdings 2" pitchFamily="18" charset="2"/>
              <a:buNone/>
            </a:pPr>
            <a:r>
              <a:rPr lang="en-US" sz="2700"/>
              <a:t>   </a:t>
            </a:r>
          </a:p>
        </p:txBody>
      </p:sp>
      <p:sp>
        <p:nvSpPr>
          <p:cNvPr id="8" name="TextBox 7"/>
          <p:cNvSpPr txBox="1">
            <a:spLocks noChangeArrowheads="1"/>
          </p:cNvSpPr>
          <p:nvPr/>
        </p:nvSpPr>
        <p:spPr bwMode="auto">
          <a:xfrm>
            <a:off x="1400175" y="2230622"/>
            <a:ext cx="6343650" cy="2169825"/>
          </a:xfrm>
          <a:prstGeom prst="rect">
            <a:avLst/>
          </a:prstGeom>
          <a:noFill/>
          <a:ln w="9525">
            <a:noFill/>
            <a:miter lim="800000"/>
            <a:headEnd/>
            <a:tailEnd/>
          </a:ln>
        </p:spPr>
        <p:txBody>
          <a:bodyPr>
            <a:spAutoFit/>
          </a:bodyPr>
          <a:lstStyle/>
          <a:p>
            <a:pPr>
              <a:defRPr/>
            </a:pPr>
            <a:r>
              <a:rPr lang="en-US" sz="2250" b="1" dirty="0">
                <a:solidFill>
                  <a:srgbClr val="002060"/>
                </a:solidFill>
                <a:latin typeface="+mj-lt"/>
              </a:rPr>
              <a:t>         </a:t>
            </a:r>
            <a:r>
              <a:rPr lang="en-US" sz="2250" b="1" dirty="0" smtClean="0">
                <a:solidFill>
                  <a:srgbClr val="002060"/>
                </a:solidFill>
                <a:latin typeface="+mj-lt"/>
              </a:rPr>
              <a:t>    </a:t>
            </a:r>
            <a:r>
              <a:rPr lang="en-US" sz="2250" b="1" dirty="0">
                <a:solidFill>
                  <a:srgbClr val="002060"/>
                </a:solidFill>
              </a:rPr>
              <a:t>Why not? This is the key question</a:t>
            </a:r>
          </a:p>
          <a:p>
            <a:pPr>
              <a:defRPr/>
            </a:pPr>
            <a:endParaRPr lang="en-US" sz="2250" b="1" dirty="0">
              <a:solidFill>
                <a:srgbClr val="002060"/>
              </a:solidFill>
              <a:latin typeface="+mj-lt"/>
            </a:endParaRPr>
          </a:p>
          <a:p>
            <a:pPr>
              <a:defRPr/>
            </a:pPr>
            <a:r>
              <a:rPr lang="en-CA" sz="2250" b="1" dirty="0" smtClean="0">
                <a:solidFill>
                  <a:srgbClr val="002060"/>
                </a:solidFill>
                <a:latin typeface="+mj-lt"/>
              </a:rPr>
              <a:t>     </a:t>
            </a:r>
            <a:endParaRPr lang="en-US" sz="2250" b="1" dirty="0">
              <a:solidFill>
                <a:srgbClr val="002060"/>
              </a:solidFill>
              <a:latin typeface="+mj-lt"/>
            </a:endParaRPr>
          </a:p>
          <a:p>
            <a:pPr>
              <a:defRPr/>
            </a:pPr>
            <a:r>
              <a:rPr lang="en-US" sz="2250" b="1" dirty="0">
                <a:solidFill>
                  <a:srgbClr val="002060"/>
                </a:solidFill>
                <a:latin typeface="+mj-lt"/>
              </a:rPr>
              <a:t> </a:t>
            </a:r>
          </a:p>
          <a:p>
            <a:pPr>
              <a:defRPr/>
            </a:pPr>
            <a:endParaRPr lang="en-US" sz="2250" b="1" dirty="0">
              <a:solidFill>
                <a:srgbClr val="002060"/>
              </a:solidFill>
            </a:endParaRPr>
          </a:p>
          <a:p>
            <a:pPr>
              <a:defRPr/>
            </a:pPr>
            <a:endParaRPr lang="en-US" sz="2250" b="1" dirty="0">
              <a:solidFill>
                <a:srgbClr val="002060"/>
              </a:solidFill>
            </a:endParaRPr>
          </a:p>
        </p:txBody>
      </p:sp>
      <p:pic>
        <p:nvPicPr>
          <p:cNvPr id="12" name="Picture 2" descr="http://tbn0.google.com/images?q=tbn:ohqhE_3y5Cgb0M:http://rtmulcahy.files.wordpress.com/2007/06/dragon1.jpg">
            <a:hlinkClick r:id="rId7"/>
          </p:cNvPr>
          <p:cNvPicPr>
            <a:picLocks noChangeAspect="1" noChangeArrowheads="1"/>
          </p:cNvPicPr>
          <p:nvPr/>
        </p:nvPicPr>
        <p:blipFill>
          <a:blip r:embed="rId8" cstate="print"/>
          <a:srcRect/>
          <a:stretch>
            <a:fillRect/>
          </a:stretch>
        </p:blipFill>
        <p:spPr bwMode="auto">
          <a:xfrm>
            <a:off x="2670331" y="3591769"/>
            <a:ext cx="3188078" cy="2917340"/>
          </a:xfrm>
          <a:prstGeom prst="rect">
            <a:avLst/>
          </a:prstGeom>
          <a:noFill/>
          <a:ln w="9525">
            <a:noFill/>
            <a:miter lim="800000"/>
            <a:headEnd/>
            <a:tailEnd/>
          </a:ln>
        </p:spPr>
      </p:pic>
      <p:sp>
        <p:nvSpPr>
          <p:cNvPr id="14" name="TextBox 13"/>
          <p:cNvSpPr txBox="1">
            <a:spLocks noChangeArrowheads="1"/>
          </p:cNvSpPr>
          <p:nvPr/>
        </p:nvSpPr>
        <p:spPr bwMode="auto">
          <a:xfrm>
            <a:off x="2659261" y="2971800"/>
            <a:ext cx="3112890" cy="438582"/>
          </a:xfrm>
          <a:prstGeom prst="rect">
            <a:avLst/>
          </a:prstGeom>
          <a:noFill/>
          <a:ln w="9525">
            <a:noFill/>
            <a:miter lim="800000"/>
            <a:headEnd/>
            <a:tailEnd/>
          </a:ln>
        </p:spPr>
        <p:txBody>
          <a:bodyPr wrap="square">
            <a:spAutoFit/>
          </a:bodyPr>
          <a:lstStyle/>
          <a:p>
            <a:r>
              <a:rPr lang="en-CA" sz="2250" b="1" dirty="0" smtClean="0">
                <a:solidFill>
                  <a:srgbClr val="FF0000"/>
                </a:solidFill>
              </a:rPr>
              <a:t> The </a:t>
            </a:r>
            <a:r>
              <a:rPr lang="en-CA" sz="2250" b="1" dirty="0">
                <a:solidFill>
                  <a:srgbClr val="FF0000"/>
                </a:solidFill>
              </a:rPr>
              <a:t>Dragons of Inaction</a:t>
            </a:r>
          </a:p>
        </p:txBody>
      </p:sp>
      <p:sp>
        <p:nvSpPr>
          <p:cNvPr id="2056" name="TextBox 11"/>
          <p:cNvSpPr txBox="1">
            <a:spLocks noChangeArrowheads="1"/>
          </p:cNvSpPr>
          <p:nvPr/>
        </p:nvSpPr>
        <p:spPr bwMode="auto">
          <a:xfrm>
            <a:off x="1571625" y="5546125"/>
            <a:ext cx="6172200" cy="507831"/>
          </a:xfrm>
          <a:prstGeom prst="rect">
            <a:avLst/>
          </a:prstGeom>
          <a:noFill/>
          <a:ln w="9525">
            <a:noFill/>
            <a:miter lim="800000"/>
            <a:headEnd/>
            <a:tailEnd/>
          </a:ln>
        </p:spPr>
        <p:txBody>
          <a:bodyPr>
            <a:spAutoFit/>
          </a:bodyPr>
          <a:lstStyle/>
          <a:p>
            <a:endParaRPr lang="en-CA" sz="2700" b="1">
              <a:latin typeface="Franklin Gothic Book" pitchFamily="34" charset="0"/>
            </a:endParaRPr>
          </a:p>
        </p:txBody>
      </p:sp>
    </p:spTree>
    <p:extLst>
      <p:ext uri="{BB962C8B-B14F-4D97-AF65-F5344CB8AC3E}">
        <p14:creationId xmlns:p14="http://schemas.microsoft.com/office/powerpoint/2010/main" val="1236320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cougar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610611" y="451913"/>
            <a:ext cx="4219168" cy="857250"/>
          </a:xfrm>
        </p:spPr>
        <p:txBody>
          <a:bodyPr>
            <a:normAutofit fontScale="90000"/>
          </a:bodyPr>
          <a:lstStyle/>
          <a:p>
            <a:r>
              <a:rPr lang="en-US" sz="4000" b="1" dirty="0" smtClean="0">
                <a:solidFill>
                  <a:srgbClr val="00863D"/>
                </a:solidFill>
                <a:latin typeface="+mn-lt"/>
                <a:cs typeface="Arial" charset="0"/>
              </a:rPr>
              <a:t>Seven dragon genera</a:t>
            </a:r>
            <a:br>
              <a:rPr lang="en-US" sz="4000" b="1" dirty="0" smtClean="0">
                <a:solidFill>
                  <a:srgbClr val="00863D"/>
                </a:solidFill>
                <a:latin typeface="+mn-lt"/>
                <a:cs typeface="Arial" charset="0"/>
              </a:rPr>
            </a:br>
            <a:r>
              <a:rPr lang="en-US" sz="1800" b="1" dirty="0" smtClean="0">
                <a:solidFill>
                  <a:srgbClr val="00863D"/>
                </a:solidFill>
                <a:latin typeface="+mn-lt"/>
              </a:rPr>
              <a:t>                  (I</a:t>
            </a:r>
            <a:r>
              <a:rPr lang="en-US" sz="1800" b="1" dirty="0" smtClean="0">
                <a:solidFill>
                  <a:srgbClr val="00863D"/>
                </a:solidFill>
              </a:rPr>
              <a:t>ncorporating </a:t>
            </a:r>
            <a:r>
              <a:rPr lang="en-US" sz="1800" b="1" dirty="0">
                <a:solidFill>
                  <a:srgbClr val="00863D"/>
                </a:solidFill>
              </a:rPr>
              <a:t>36 species in all)</a:t>
            </a:r>
          </a:p>
        </p:txBody>
      </p:sp>
      <p:sp>
        <p:nvSpPr>
          <p:cNvPr id="12291" name="Content Placeholder 2"/>
          <p:cNvSpPr>
            <a:spLocks noGrp="1"/>
          </p:cNvSpPr>
          <p:nvPr>
            <p:ph idx="1"/>
          </p:nvPr>
        </p:nvSpPr>
        <p:spPr>
          <a:xfrm>
            <a:off x="1777283" y="2057400"/>
            <a:ext cx="6542627" cy="3943350"/>
          </a:xfrm>
        </p:spPr>
        <p:txBody>
          <a:bodyPr>
            <a:normAutofit fontScale="92500" lnSpcReduction="10000"/>
          </a:bodyPr>
          <a:lstStyle/>
          <a:p>
            <a:r>
              <a:rPr lang="en-US" b="1" dirty="0" smtClean="0">
                <a:solidFill>
                  <a:srgbClr val="002060"/>
                </a:solidFill>
              </a:rPr>
              <a:t>Limited Cognition</a:t>
            </a:r>
          </a:p>
          <a:p>
            <a:r>
              <a:rPr lang="en-US" b="1" dirty="0" smtClean="0">
                <a:solidFill>
                  <a:srgbClr val="002060"/>
                </a:solidFill>
              </a:rPr>
              <a:t>Ideologies</a:t>
            </a:r>
          </a:p>
          <a:p>
            <a:r>
              <a:rPr lang="en-US" b="1" dirty="0" smtClean="0">
                <a:solidFill>
                  <a:srgbClr val="002060"/>
                </a:solidFill>
              </a:rPr>
              <a:t>Other People</a:t>
            </a:r>
          </a:p>
          <a:p>
            <a:r>
              <a:rPr lang="en-US" b="1" dirty="0" smtClean="0">
                <a:solidFill>
                  <a:srgbClr val="002060"/>
                </a:solidFill>
              </a:rPr>
              <a:t>Sunk Costs</a:t>
            </a:r>
          </a:p>
          <a:p>
            <a:r>
              <a:rPr lang="en-US" b="1" dirty="0" smtClean="0">
                <a:solidFill>
                  <a:srgbClr val="002060"/>
                </a:solidFill>
              </a:rPr>
              <a:t>Discredence</a:t>
            </a:r>
          </a:p>
          <a:p>
            <a:r>
              <a:rPr lang="en-US" b="1" dirty="0" smtClean="0">
                <a:solidFill>
                  <a:srgbClr val="002060"/>
                </a:solidFill>
              </a:rPr>
              <a:t>Perceived Risks</a:t>
            </a:r>
          </a:p>
          <a:p>
            <a:r>
              <a:rPr lang="en-US" b="1" dirty="0" smtClean="0">
                <a:solidFill>
                  <a:srgbClr val="002060"/>
                </a:solidFill>
              </a:rPr>
              <a:t>Limited Behavior</a:t>
            </a:r>
          </a:p>
          <a:p>
            <a:endParaRPr lang="en-US" b="1" dirty="0" smtClean="0">
              <a:solidFill>
                <a:srgbClr val="002060"/>
              </a:solidFill>
            </a:endParaRPr>
          </a:p>
          <a:p>
            <a:pPr marL="0" indent="0">
              <a:buNone/>
            </a:pPr>
            <a:r>
              <a:rPr lang="en-US" sz="1700" b="1" dirty="0">
                <a:solidFill>
                  <a:srgbClr val="0070C0"/>
                </a:solidFill>
              </a:rPr>
              <a:t>(For details see: “The Dragons of Inaction” in </a:t>
            </a:r>
            <a:r>
              <a:rPr lang="en-US" sz="1700" b="1" i="1" dirty="0">
                <a:solidFill>
                  <a:srgbClr val="0070C0"/>
                </a:solidFill>
              </a:rPr>
              <a:t>American Psychologist</a:t>
            </a:r>
            <a:r>
              <a:rPr lang="en-US" sz="1700" b="1" dirty="0">
                <a:solidFill>
                  <a:srgbClr val="0070C0"/>
                </a:solidFill>
              </a:rPr>
              <a:t>, 2011)</a:t>
            </a:r>
          </a:p>
        </p:txBody>
      </p:sp>
      <p:pic>
        <p:nvPicPr>
          <p:cNvPr id="12292" name="Picture 2" descr="http://tbn0.google.com/images?q=tbn:ohqhE_3y5Cgb0M:http://rtmulcahy.files.wordpress.com/2007/06/dragon1.jpg">
            <a:hlinkClick r:id="rId3"/>
          </p:cNvPr>
          <p:cNvPicPr>
            <a:picLocks noChangeAspect="1" noChangeArrowheads="1"/>
          </p:cNvPicPr>
          <p:nvPr/>
        </p:nvPicPr>
        <p:blipFill>
          <a:blip r:embed="rId4" cstate="print"/>
          <a:srcRect/>
          <a:stretch>
            <a:fillRect/>
          </a:stretch>
        </p:blipFill>
        <p:spPr bwMode="auto">
          <a:xfrm>
            <a:off x="5143501" y="2857500"/>
            <a:ext cx="2060972" cy="1885950"/>
          </a:xfrm>
          <a:prstGeom prst="rect">
            <a:avLst/>
          </a:prstGeom>
          <a:noFill/>
          <a:ln w="9525">
            <a:noFill/>
            <a:miter lim="800000"/>
            <a:headEnd/>
            <a:tailEnd/>
          </a:ln>
        </p:spPr>
      </p:pic>
    </p:spTree>
    <p:extLst>
      <p:ext uri="{BB962C8B-B14F-4D97-AF65-F5344CB8AC3E}">
        <p14:creationId xmlns:p14="http://schemas.microsoft.com/office/powerpoint/2010/main" val="2147162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61891" y="408472"/>
            <a:ext cx="4740161" cy="994172"/>
          </a:xfrm>
        </p:spPr>
        <p:txBody>
          <a:bodyPr>
            <a:normAutofit fontScale="90000"/>
          </a:bodyPr>
          <a:lstStyle/>
          <a:p>
            <a:r>
              <a:rPr lang="en-US" b="1" dirty="0" smtClean="0">
                <a:solidFill>
                  <a:srgbClr val="00863D"/>
                </a:solidFill>
                <a:latin typeface="+mn-lt"/>
              </a:rPr>
              <a:t>So, w</a:t>
            </a:r>
            <a:r>
              <a:rPr lang="en-US" sz="4000" b="1" dirty="0" smtClean="0">
                <a:solidFill>
                  <a:srgbClr val="00863D"/>
                </a:solidFill>
                <a:latin typeface="+mn-lt"/>
              </a:rPr>
              <a:t>h</a:t>
            </a:r>
            <a:r>
              <a:rPr lang="en-US" b="1" dirty="0" smtClean="0">
                <a:solidFill>
                  <a:srgbClr val="00863D"/>
                </a:solidFill>
                <a:latin typeface="+mn-lt"/>
              </a:rPr>
              <a:t>at </a:t>
            </a:r>
            <a:r>
              <a:rPr lang="en-US" b="1" i="1" dirty="0" smtClean="0">
                <a:solidFill>
                  <a:srgbClr val="00863D"/>
                </a:solidFill>
                <a:latin typeface="+mn-lt"/>
              </a:rPr>
              <a:t>can</a:t>
            </a:r>
            <a:r>
              <a:rPr lang="en-US" b="1" dirty="0" smtClean="0">
                <a:solidFill>
                  <a:srgbClr val="00863D"/>
                </a:solidFill>
                <a:latin typeface="+mn-lt"/>
              </a:rPr>
              <a:t> we do?</a:t>
            </a:r>
          </a:p>
        </p:txBody>
      </p:sp>
      <p:sp>
        <p:nvSpPr>
          <p:cNvPr id="22531" name="Content Placeholder 2"/>
          <p:cNvSpPr>
            <a:spLocks noGrp="1"/>
          </p:cNvSpPr>
          <p:nvPr>
            <p:ph idx="1"/>
          </p:nvPr>
        </p:nvSpPr>
        <p:spPr>
          <a:xfrm>
            <a:off x="1062565" y="1876777"/>
            <a:ext cx="7138812" cy="2322690"/>
          </a:xfrm>
        </p:spPr>
        <p:txBody>
          <a:bodyPr/>
          <a:lstStyle/>
          <a:p>
            <a:r>
              <a:rPr lang="en-US" b="1" dirty="0" smtClean="0">
                <a:solidFill>
                  <a:srgbClr val="002060"/>
                </a:solidFill>
              </a:rPr>
              <a:t>Identify the </a:t>
            </a:r>
            <a:r>
              <a:rPr lang="en-US" b="1" dirty="0">
                <a:solidFill>
                  <a:srgbClr val="002060"/>
                </a:solidFill>
              </a:rPr>
              <a:t> </a:t>
            </a:r>
            <a:r>
              <a:rPr lang="en-US" b="1" dirty="0" smtClean="0">
                <a:solidFill>
                  <a:srgbClr val="002060"/>
                </a:solidFill>
              </a:rPr>
              <a:t>chief dragons for specific groups</a:t>
            </a:r>
          </a:p>
          <a:p>
            <a:r>
              <a:rPr lang="en-US" b="1" dirty="0" smtClean="0">
                <a:solidFill>
                  <a:srgbClr val="002060"/>
                </a:solidFill>
              </a:rPr>
              <a:t>Which are easiest, cheapest to overcome?</a:t>
            </a:r>
          </a:p>
          <a:p>
            <a:r>
              <a:rPr lang="en-US" b="1" dirty="0" smtClean="0">
                <a:solidFill>
                  <a:srgbClr val="002060"/>
                </a:solidFill>
              </a:rPr>
              <a:t>Which simply are not going to change?</a:t>
            </a:r>
          </a:p>
          <a:p>
            <a:r>
              <a:rPr lang="en-US" b="1" dirty="0" smtClean="0">
                <a:solidFill>
                  <a:srgbClr val="002060"/>
                </a:solidFill>
              </a:rPr>
              <a:t>Which messages and incentives </a:t>
            </a:r>
            <a:r>
              <a:rPr lang="en-US" b="1" dirty="0" smtClean="0">
                <a:solidFill>
                  <a:srgbClr val="002060"/>
                </a:solidFill>
              </a:rPr>
              <a:t>work</a:t>
            </a:r>
            <a:r>
              <a:rPr lang="en-US" b="1" dirty="0" smtClean="0">
                <a:solidFill>
                  <a:srgbClr val="002060"/>
                </a:solidFill>
              </a:rPr>
              <a:t>?</a:t>
            </a:r>
          </a:p>
        </p:txBody>
      </p:sp>
    </p:spTree>
    <p:extLst>
      <p:ext uri="{BB962C8B-B14F-4D97-AF65-F5344CB8AC3E}">
        <p14:creationId xmlns:p14="http://schemas.microsoft.com/office/powerpoint/2010/main" val="580807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34324" y="259077"/>
            <a:ext cx="6580773" cy="994172"/>
          </a:xfrm>
        </p:spPr>
        <p:txBody>
          <a:bodyPr>
            <a:normAutofit/>
          </a:bodyPr>
          <a:lstStyle/>
          <a:p>
            <a:r>
              <a:rPr lang="en-US" b="1" dirty="0" smtClean="0">
                <a:solidFill>
                  <a:srgbClr val="00863D"/>
                </a:solidFill>
                <a:latin typeface="+mn-lt"/>
              </a:rPr>
              <a:t> </a:t>
            </a:r>
            <a:r>
              <a:rPr lang="en-US" sz="4000" b="1" dirty="0" smtClean="0">
                <a:solidFill>
                  <a:srgbClr val="00863D"/>
                </a:solidFill>
                <a:latin typeface="+mn-lt"/>
              </a:rPr>
              <a:t>Seven ways </a:t>
            </a:r>
            <a:r>
              <a:rPr lang="en-US" sz="4000" b="1" dirty="0" smtClean="0">
                <a:solidFill>
                  <a:srgbClr val="00863D"/>
                </a:solidFill>
                <a:latin typeface="+mn-lt"/>
              </a:rPr>
              <a:t>to </a:t>
            </a:r>
            <a:r>
              <a:rPr lang="en-US" sz="4000" b="1" dirty="0" smtClean="0">
                <a:solidFill>
                  <a:srgbClr val="00863D"/>
                </a:solidFill>
                <a:latin typeface="+mn-lt"/>
              </a:rPr>
              <a:t>slay dragons</a:t>
            </a:r>
            <a:r>
              <a:rPr lang="en-US" sz="4000" b="1" dirty="0" smtClean="0">
                <a:solidFill>
                  <a:srgbClr val="00863D"/>
                </a:solidFill>
                <a:latin typeface="+mn-lt"/>
              </a:rPr>
              <a:t>: 1</a:t>
            </a:r>
            <a:endParaRPr lang="en-US" sz="4000" dirty="0" smtClean="0">
              <a:latin typeface="+mn-lt"/>
            </a:endParaRPr>
          </a:p>
        </p:txBody>
      </p:sp>
      <p:sp>
        <p:nvSpPr>
          <p:cNvPr id="23555" name="Content Placeholder 2"/>
          <p:cNvSpPr>
            <a:spLocks noGrp="1"/>
          </p:cNvSpPr>
          <p:nvPr>
            <p:ph idx="1"/>
          </p:nvPr>
        </p:nvSpPr>
        <p:spPr>
          <a:xfrm>
            <a:off x="1197923" y="1479027"/>
            <a:ext cx="6748154" cy="2114550"/>
          </a:xfrm>
        </p:spPr>
        <p:txBody>
          <a:bodyPr>
            <a:normAutofit fontScale="92500"/>
          </a:bodyPr>
          <a:lstStyle/>
          <a:p>
            <a:pPr marL="0" indent="0">
              <a:buNone/>
            </a:pPr>
            <a:r>
              <a:rPr lang="en-US" sz="2700" b="1" dirty="0">
                <a:solidFill>
                  <a:srgbClr val="00863D"/>
                </a:solidFill>
              </a:rPr>
              <a:t>Develop understanding of impactful behaviors</a:t>
            </a:r>
          </a:p>
          <a:p>
            <a:pPr lvl="1"/>
            <a:r>
              <a:rPr lang="en-US" b="1" dirty="0" smtClean="0">
                <a:solidFill>
                  <a:srgbClr val="002060"/>
                </a:solidFill>
              </a:rPr>
              <a:t>What exactly </a:t>
            </a:r>
            <a:r>
              <a:rPr lang="en-US" b="1" i="1" dirty="0" smtClean="0">
                <a:solidFill>
                  <a:srgbClr val="002060"/>
                </a:solidFill>
              </a:rPr>
              <a:t>do</a:t>
            </a:r>
            <a:r>
              <a:rPr lang="en-US" b="1" dirty="0" smtClean="0">
                <a:solidFill>
                  <a:srgbClr val="002060"/>
                </a:solidFill>
              </a:rPr>
              <a:t> people do? Measure behavior</a:t>
            </a:r>
          </a:p>
          <a:p>
            <a:pPr lvl="1"/>
            <a:r>
              <a:rPr lang="en-US" b="1" dirty="0" smtClean="0">
                <a:solidFill>
                  <a:srgbClr val="002060"/>
                </a:solidFill>
              </a:rPr>
              <a:t>Which </a:t>
            </a:r>
            <a:r>
              <a:rPr lang="en-US" b="1" i="1" dirty="0" smtClean="0">
                <a:solidFill>
                  <a:srgbClr val="002060"/>
                </a:solidFill>
              </a:rPr>
              <a:t>are</a:t>
            </a:r>
            <a:r>
              <a:rPr lang="en-US" b="1" dirty="0" smtClean="0">
                <a:solidFill>
                  <a:srgbClr val="002060"/>
                </a:solidFill>
              </a:rPr>
              <a:t> the most impactful acts?</a:t>
            </a:r>
          </a:p>
          <a:p>
            <a:pPr lvl="1"/>
            <a:r>
              <a:rPr lang="en-US" b="1" dirty="0" smtClean="0">
                <a:solidFill>
                  <a:srgbClr val="002060"/>
                </a:solidFill>
              </a:rPr>
              <a:t>Assess the variations in the rates of these actions</a:t>
            </a:r>
          </a:p>
          <a:p>
            <a:pPr lvl="1"/>
            <a:r>
              <a:rPr lang="en-US" b="1" dirty="0" smtClean="0">
                <a:solidFill>
                  <a:srgbClr val="002060"/>
                </a:solidFill>
              </a:rPr>
              <a:t>Discover the antecedents of these actions</a:t>
            </a:r>
          </a:p>
          <a:p>
            <a:pPr lvl="1"/>
            <a:endParaRPr lang="en-US" dirty="0" smtClean="0"/>
          </a:p>
          <a:p>
            <a:endParaRPr lang="en-US" dirty="0" smtClean="0"/>
          </a:p>
        </p:txBody>
      </p:sp>
      <p:pic>
        <p:nvPicPr>
          <p:cNvPr id="23556" name="Picture 5" descr="http://t3.gstatic.com/images?q=tbn:ANd9GcRy27lb_Y0BJGuITPI3RNLm4Klm9LPfTGZA71pN349USOPMIpM2LQ"/>
          <p:cNvPicPr>
            <a:picLocks noChangeAspect="1" noChangeArrowheads="1"/>
          </p:cNvPicPr>
          <p:nvPr/>
        </p:nvPicPr>
        <p:blipFill>
          <a:blip r:embed="rId3" cstate="print"/>
          <a:srcRect/>
          <a:stretch>
            <a:fillRect/>
          </a:stretch>
        </p:blipFill>
        <p:spPr bwMode="auto">
          <a:xfrm>
            <a:off x="2561883" y="3564825"/>
            <a:ext cx="3125656" cy="2341141"/>
          </a:xfrm>
          <a:prstGeom prst="rect">
            <a:avLst/>
          </a:prstGeom>
          <a:noFill/>
          <a:ln w="9525">
            <a:noFill/>
            <a:miter lim="800000"/>
            <a:headEnd/>
            <a:tailEnd/>
          </a:ln>
        </p:spPr>
      </p:pic>
    </p:spTree>
    <p:extLst>
      <p:ext uri="{BB962C8B-B14F-4D97-AF65-F5344CB8AC3E}">
        <p14:creationId xmlns:p14="http://schemas.microsoft.com/office/powerpoint/2010/main" val="3157144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24958" y="433982"/>
            <a:ext cx="7111999" cy="857250"/>
          </a:xfrm>
        </p:spPr>
        <p:txBody>
          <a:bodyPr>
            <a:normAutofit fontScale="90000"/>
          </a:bodyPr>
          <a:lstStyle/>
          <a:p>
            <a:r>
              <a:rPr lang="en-US" b="1" dirty="0" smtClean="0">
                <a:solidFill>
                  <a:srgbClr val="00863D"/>
                </a:solidFill>
                <a:latin typeface="+mn-lt"/>
              </a:rPr>
              <a:t>    Seven </a:t>
            </a:r>
            <a:r>
              <a:rPr lang="en-US" b="1" dirty="0" smtClean="0">
                <a:solidFill>
                  <a:srgbClr val="00863D"/>
                </a:solidFill>
                <a:latin typeface="+mn-lt"/>
              </a:rPr>
              <a:t>ways </a:t>
            </a:r>
            <a:r>
              <a:rPr lang="en-US" b="1" dirty="0" smtClean="0">
                <a:solidFill>
                  <a:srgbClr val="00863D"/>
                </a:solidFill>
                <a:latin typeface="+mn-lt"/>
              </a:rPr>
              <a:t>to </a:t>
            </a:r>
            <a:r>
              <a:rPr lang="en-US" b="1" dirty="0" smtClean="0">
                <a:solidFill>
                  <a:srgbClr val="00863D"/>
                </a:solidFill>
                <a:latin typeface="+mn-lt"/>
              </a:rPr>
              <a:t>slay dragons</a:t>
            </a:r>
            <a:r>
              <a:rPr lang="en-US" b="1" dirty="0" smtClean="0">
                <a:solidFill>
                  <a:srgbClr val="00863D"/>
                </a:solidFill>
                <a:latin typeface="+mn-lt"/>
              </a:rPr>
              <a:t>: 2</a:t>
            </a:r>
            <a:endParaRPr lang="en-US" dirty="0" smtClean="0">
              <a:latin typeface="+mn-lt"/>
            </a:endParaRPr>
          </a:p>
        </p:txBody>
      </p:sp>
      <p:sp>
        <p:nvSpPr>
          <p:cNvPr id="24579" name="Content Placeholder 2"/>
          <p:cNvSpPr>
            <a:spLocks noGrp="1"/>
          </p:cNvSpPr>
          <p:nvPr>
            <p:ph idx="1"/>
          </p:nvPr>
        </p:nvSpPr>
        <p:spPr>
          <a:xfrm>
            <a:off x="1314450" y="1628775"/>
            <a:ext cx="5933017" cy="2286000"/>
          </a:xfrm>
        </p:spPr>
        <p:txBody>
          <a:bodyPr>
            <a:normAutofit lnSpcReduction="10000"/>
          </a:bodyPr>
          <a:lstStyle/>
          <a:p>
            <a:pPr marL="0" indent="0">
              <a:buNone/>
            </a:pPr>
            <a:r>
              <a:rPr lang="en-US" sz="2700" b="1" dirty="0">
                <a:solidFill>
                  <a:srgbClr val="00863D"/>
                </a:solidFill>
              </a:rPr>
              <a:t>    </a:t>
            </a:r>
            <a:r>
              <a:rPr lang="en-US" sz="2700" b="1" dirty="0" smtClean="0">
                <a:solidFill>
                  <a:srgbClr val="00863D"/>
                </a:solidFill>
              </a:rPr>
              <a:t> </a:t>
            </a:r>
            <a:r>
              <a:rPr lang="en-US" sz="2700" b="1" dirty="0">
                <a:solidFill>
                  <a:srgbClr val="00863D"/>
                </a:solidFill>
              </a:rPr>
              <a:t>Develop and evaluate interventions</a:t>
            </a:r>
          </a:p>
          <a:p>
            <a:pPr lvl="1"/>
            <a:r>
              <a:rPr lang="en-US" b="1" dirty="0" smtClean="0">
                <a:solidFill>
                  <a:srgbClr val="002060"/>
                </a:solidFill>
              </a:rPr>
              <a:t>Test information campaigns</a:t>
            </a:r>
          </a:p>
          <a:p>
            <a:pPr lvl="1"/>
            <a:r>
              <a:rPr lang="en-US" b="1" dirty="0" smtClean="0">
                <a:solidFill>
                  <a:srgbClr val="002060"/>
                </a:solidFill>
              </a:rPr>
              <a:t>Explore most effective forms of communication</a:t>
            </a:r>
          </a:p>
          <a:p>
            <a:pPr lvl="1"/>
            <a:r>
              <a:rPr lang="en-US" b="1" dirty="0" smtClean="0">
                <a:solidFill>
                  <a:srgbClr val="002060"/>
                </a:solidFill>
              </a:rPr>
              <a:t>Human factors for making good choices attractive</a:t>
            </a:r>
          </a:p>
          <a:p>
            <a:endParaRPr lang="en-US" dirty="0" smtClean="0"/>
          </a:p>
        </p:txBody>
      </p:sp>
      <p:pic>
        <p:nvPicPr>
          <p:cNvPr id="24580" name="Picture 6" descr="http://www.emarketergreen.com/images/chart_gifs/108001-109000/108778.gif"/>
          <p:cNvPicPr>
            <a:picLocks noChangeAspect="1" noChangeArrowheads="1"/>
          </p:cNvPicPr>
          <p:nvPr/>
        </p:nvPicPr>
        <p:blipFill>
          <a:blip r:embed="rId3" cstate="print"/>
          <a:srcRect/>
          <a:stretch>
            <a:fillRect/>
          </a:stretch>
        </p:blipFill>
        <p:spPr bwMode="auto">
          <a:xfrm>
            <a:off x="1657350" y="4082985"/>
            <a:ext cx="3657600" cy="1762125"/>
          </a:xfrm>
          <a:prstGeom prst="rect">
            <a:avLst/>
          </a:prstGeom>
          <a:noFill/>
          <a:ln w="9525">
            <a:noFill/>
            <a:miter lim="800000"/>
            <a:headEnd/>
            <a:tailEnd/>
          </a:ln>
        </p:spPr>
      </p:pic>
      <p:pic>
        <p:nvPicPr>
          <p:cNvPr id="24581" name="Picture 8" descr="http://solarrooftilesreview.com/wp-content/uploads/2010/02/Solar-Roof-Tiles2-300x300.png"/>
          <p:cNvPicPr>
            <a:picLocks noChangeAspect="1" noChangeArrowheads="1"/>
          </p:cNvPicPr>
          <p:nvPr/>
        </p:nvPicPr>
        <p:blipFill>
          <a:blip r:embed="rId4" cstate="print"/>
          <a:srcRect/>
          <a:stretch>
            <a:fillRect/>
          </a:stretch>
        </p:blipFill>
        <p:spPr bwMode="auto">
          <a:xfrm>
            <a:off x="5857875" y="3701985"/>
            <a:ext cx="2143125" cy="2143125"/>
          </a:xfrm>
          <a:prstGeom prst="rect">
            <a:avLst/>
          </a:prstGeom>
          <a:noFill/>
          <a:ln w="9525">
            <a:noFill/>
            <a:miter lim="800000"/>
            <a:headEnd/>
            <a:tailEnd/>
          </a:ln>
        </p:spPr>
      </p:pic>
    </p:spTree>
    <p:extLst>
      <p:ext uri="{BB962C8B-B14F-4D97-AF65-F5344CB8AC3E}">
        <p14:creationId xmlns:p14="http://schemas.microsoft.com/office/powerpoint/2010/main" val="3110194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91154" y="349938"/>
            <a:ext cx="6590242" cy="1325563"/>
          </a:xfrm>
        </p:spPr>
        <p:txBody>
          <a:bodyPr>
            <a:normAutofit/>
          </a:bodyPr>
          <a:lstStyle/>
          <a:p>
            <a:r>
              <a:rPr lang="en-US" b="1" dirty="0" smtClean="0">
                <a:solidFill>
                  <a:srgbClr val="00863D"/>
                </a:solidFill>
                <a:latin typeface="+mn-lt"/>
              </a:rPr>
              <a:t> </a:t>
            </a:r>
            <a:r>
              <a:rPr lang="en-US" sz="4000" b="1" dirty="0" smtClean="0">
                <a:solidFill>
                  <a:srgbClr val="00863D"/>
                </a:solidFill>
                <a:latin typeface="+mn-lt"/>
              </a:rPr>
              <a:t>Seven ways </a:t>
            </a:r>
            <a:r>
              <a:rPr lang="en-US" sz="4000" b="1" dirty="0" smtClean="0">
                <a:solidFill>
                  <a:srgbClr val="00863D"/>
                </a:solidFill>
                <a:latin typeface="+mn-lt"/>
              </a:rPr>
              <a:t>to </a:t>
            </a:r>
            <a:r>
              <a:rPr lang="en-US" sz="4000" b="1" dirty="0" smtClean="0">
                <a:solidFill>
                  <a:srgbClr val="00863D"/>
                </a:solidFill>
                <a:latin typeface="+mn-lt"/>
              </a:rPr>
              <a:t>slay dragons</a:t>
            </a:r>
            <a:r>
              <a:rPr lang="en-US" sz="4000" b="1" dirty="0" smtClean="0">
                <a:solidFill>
                  <a:srgbClr val="00863D"/>
                </a:solidFill>
                <a:latin typeface="+mn-lt"/>
              </a:rPr>
              <a:t>: 3</a:t>
            </a:r>
            <a:br>
              <a:rPr lang="en-US" sz="4000" b="1" dirty="0" smtClean="0">
                <a:solidFill>
                  <a:srgbClr val="00863D"/>
                </a:solidFill>
                <a:latin typeface="+mn-lt"/>
              </a:rPr>
            </a:br>
            <a:endParaRPr lang="en-US" sz="4000" dirty="0" smtClean="0">
              <a:latin typeface="+mn-lt"/>
            </a:endParaRPr>
          </a:p>
        </p:txBody>
      </p:sp>
      <p:sp>
        <p:nvSpPr>
          <p:cNvPr id="25603" name="Content Placeholder 2"/>
          <p:cNvSpPr>
            <a:spLocks noGrp="1"/>
          </p:cNvSpPr>
          <p:nvPr>
            <p:ph idx="1"/>
          </p:nvPr>
        </p:nvSpPr>
        <p:spPr>
          <a:xfrm>
            <a:off x="1542344" y="1409367"/>
            <a:ext cx="6172200" cy="1885950"/>
          </a:xfrm>
        </p:spPr>
        <p:txBody>
          <a:bodyPr>
            <a:normAutofit fontScale="92500" lnSpcReduction="10000"/>
          </a:bodyPr>
          <a:lstStyle/>
          <a:p>
            <a:pPr marL="0" indent="0">
              <a:buNone/>
            </a:pPr>
            <a:r>
              <a:rPr lang="en-US" sz="2700" b="1" dirty="0">
                <a:solidFill>
                  <a:srgbClr val="00863D"/>
                </a:solidFill>
              </a:rPr>
              <a:t>             Work with Other Disciplines</a:t>
            </a:r>
          </a:p>
          <a:p>
            <a:pPr marL="0" indent="0">
              <a:buNone/>
            </a:pPr>
            <a:r>
              <a:rPr lang="en-US" b="1" dirty="0" smtClean="0">
                <a:solidFill>
                  <a:srgbClr val="002060"/>
                </a:solidFill>
              </a:rPr>
              <a:t>…for example:</a:t>
            </a:r>
          </a:p>
          <a:p>
            <a:pPr lvl="1"/>
            <a:r>
              <a:rPr lang="en-US" b="1" dirty="0" smtClean="0">
                <a:solidFill>
                  <a:srgbClr val="002060"/>
                </a:solidFill>
              </a:rPr>
              <a:t>Better energy-use meters (engineers)</a:t>
            </a:r>
          </a:p>
          <a:p>
            <a:pPr lvl="1"/>
            <a:r>
              <a:rPr lang="en-US" b="1" dirty="0" smtClean="0">
                <a:solidFill>
                  <a:srgbClr val="002060"/>
                </a:solidFill>
              </a:rPr>
              <a:t>Zero-energy buildings (architects)</a:t>
            </a:r>
          </a:p>
          <a:p>
            <a:pPr lvl="1"/>
            <a:r>
              <a:rPr lang="en-US" b="1" dirty="0" smtClean="0">
                <a:solidFill>
                  <a:srgbClr val="002060"/>
                </a:solidFill>
              </a:rPr>
              <a:t>Green communities (urban planners)</a:t>
            </a:r>
          </a:p>
          <a:p>
            <a:endParaRPr lang="en-US" dirty="0" smtClean="0"/>
          </a:p>
        </p:txBody>
      </p:sp>
      <p:pic>
        <p:nvPicPr>
          <p:cNvPr id="25604" name="Picture 6" descr="http://www.thegreenhousebermuda.com/images/owl/larger.jpg"/>
          <p:cNvPicPr>
            <a:picLocks noChangeAspect="1" noChangeArrowheads="1"/>
          </p:cNvPicPr>
          <p:nvPr/>
        </p:nvPicPr>
        <p:blipFill>
          <a:blip r:embed="rId3" cstate="print"/>
          <a:srcRect/>
          <a:stretch>
            <a:fillRect/>
          </a:stretch>
        </p:blipFill>
        <p:spPr bwMode="auto">
          <a:xfrm>
            <a:off x="2628900" y="3891939"/>
            <a:ext cx="3714750" cy="2055019"/>
          </a:xfrm>
          <a:prstGeom prst="rect">
            <a:avLst/>
          </a:prstGeom>
          <a:noFill/>
          <a:ln w="9525">
            <a:noFill/>
            <a:miter lim="800000"/>
            <a:headEnd/>
            <a:tailEnd/>
          </a:ln>
        </p:spPr>
      </p:pic>
    </p:spTree>
    <p:extLst>
      <p:ext uri="{BB962C8B-B14F-4D97-AF65-F5344CB8AC3E}">
        <p14:creationId xmlns:p14="http://schemas.microsoft.com/office/powerpoint/2010/main" val="1169482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820581" y="464608"/>
            <a:ext cx="6803182" cy="857250"/>
          </a:xfrm>
        </p:spPr>
        <p:txBody>
          <a:bodyPr>
            <a:normAutofit fontScale="90000"/>
          </a:bodyPr>
          <a:lstStyle/>
          <a:p>
            <a:r>
              <a:rPr lang="en-US" b="1" dirty="0" smtClean="0">
                <a:solidFill>
                  <a:srgbClr val="00863D"/>
                </a:solidFill>
                <a:latin typeface="+mn-lt"/>
              </a:rPr>
              <a:t> </a:t>
            </a:r>
            <a:r>
              <a:rPr lang="en-US" b="1" dirty="0" smtClean="0">
                <a:solidFill>
                  <a:srgbClr val="00863D"/>
                </a:solidFill>
                <a:latin typeface="+mn-lt"/>
              </a:rPr>
              <a:t>Seven ways </a:t>
            </a:r>
            <a:r>
              <a:rPr lang="en-US" b="1" dirty="0" smtClean="0">
                <a:solidFill>
                  <a:srgbClr val="00863D"/>
                </a:solidFill>
                <a:latin typeface="+mn-lt"/>
              </a:rPr>
              <a:t>to </a:t>
            </a:r>
            <a:r>
              <a:rPr lang="en-US" b="1" dirty="0" smtClean="0">
                <a:solidFill>
                  <a:srgbClr val="00863D"/>
                </a:solidFill>
                <a:latin typeface="+mn-lt"/>
              </a:rPr>
              <a:t>slay dragons</a:t>
            </a:r>
            <a:r>
              <a:rPr lang="en-US" b="1" dirty="0" smtClean="0">
                <a:solidFill>
                  <a:srgbClr val="00863D"/>
                </a:solidFill>
                <a:latin typeface="+mn-lt"/>
              </a:rPr>
              <a:t>: 4</a:t>
            </a:r>
            <a:endParaRPr lang="en-US" dirty="0" smtClean="0">
              <a:latin typeface="+mn-lt"/>
            </a:endParaRPr>
          </a:p>
        </p:txBody>
      </p:sp>
      <p:sp>
        <p:nvSpPr>
          <p:cNvPr id="26627" name="Content Placeholder 2"/>
          <p:cNvSpPr>
            <a:spLocks noGrp="1"/>
          </p:cNvSpPr>
          <p:nvPr>
            <p:ph idx="1"/>
          </p:nvPr>
        </p:nvSpPr>
        <p:spPr>
          <a:xfrm>
            <a:off x="1433945" y="1771650"/>
            <a:ext cx="5576455" cy="1428750"/>
          </a:xfrm>
        </p:spPr>
        <p:txBody>
          <a:bodyPr>
            <a:normAutofit fontScale="92500" lnSpcReduction="10000"/>
          </a:bodyPr>
          <a:lstStyle/>
          <a:p>
            <a:pPr marL="0" lvl="1" indent="0">
              <a:buNone/>
            </a:pPr>
            <a:r>
              <a:rPr lang="en-US" sz="2700" b="1" dirty="0">
                <a:solidFill>
                  <a:srgbClr val="00863D"/>
                </a:solidFill>
              </a:rPr>
              <a:t>Make Environment “Now” (because it is)</a:t>
            </a:r>
          </a:p>
          <a:p>
            <a:pPr marL="257175" lvl="1" indent="-257175">
              <a:buNone/>
            </a:pPr>
            <a:r>
              <a:rPr lang="en-US" b="1" dirty="0" smtClean="0">
                <a:solidFill>
                  <a:srgbClr val="002060"/>
                </a:solidFill>
              </a:rPr>
              <a:t>     -- Community-based (network) diffusion</a:t>
            </a:r>
          </a:p>
          <a:p>
            <a:pPr marL="257175" lvl="1" indent="-257175">
              <a:buNone/>
            </a:pPr>
            <a:r>
              <a:rPr lang="en-US" b="1" dirty="0" smtClean="0">
                <a:solidFill>
                  <a:srgbClr val="002060"/>
                </a:solidFill>
              </a:rPr>
              <a:t>     -- Facilitate amateur scientists</a:t>
            </a:r>
          </a:p>
          <a:p>
            <a:pPr marL="257175" lvl="1" indent="-257175">
              <a:buNone/>
            </a:pPr>
            <a:r>
              <a:rPr lang="en-US" b="1" dirty="0" smtClean="0">
                <a:solidFill>
                  <a:srgbClr val="002060"/>
                </a:solidFill>
              </a:rPr>
              <a:t>     -- Develop social networks</a:t>
            </a:r>
          </a:p>
          <a:p>
            <a:endParaRPr lang="en-US" dirty="0" smtClean="0"/>
          </a:p>
        </p:txBody>
      </p:sp>
      <p:pic>
        <p:nvPicPr>
          <p:cNvPr id="26628" name="Picture 4" descr="http://www.shim.bc.ca/atlases/fbc/ss3/images/MPB_Forest_Aerial.jpg"/>
          <p:cNvPicPr>
            <a:picLocks noChangeAspect="1" noChangeArrowheads="1"/>
          </p:cNvPicPr>
          <p:nvPr/>
        </p:nvPicPr>
        <p:blipFill>
          <a:blip r:embed="rId3" cstate="print"/>
          <a:srcRect/>
          <a:stretch>
            <a:fillRect/>
          </a:stretch>
        </p:blipFill>
        <p:spPr bwMode="auto">
          <a:xfrm>
            <a:off x="4171950" y="3486150"/>
            <a:ext cx="3028950" cy="2152650"/>
          </a:xfrm>
          <a:prstGeom prst="rect">
            <a:avLst/>
          </a:prstGeom>
          <a:noFill/>
          <a:ln w="9525">
            <a:noFill/>
            <a:miter lim="800000"/>
            <a:headEnd/>
            <a:tailEnd/>
          </a:ln>
        </p:spPr>
      </p:pic>
      <p:sp>
        <p:nvSpPr>
          <p:cNvPr id="7" name="Curved Left Arrow 6"/>
          <p:cNvSpPr/>
          <p:nvPr/>
        </p:nvSpPr>
        <p:spPr>
          <a:xfrm>
            <a:off x="7375705" y="2000250"/>
            <a:ext cx="548879" cy="1828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endParaRPr>
          </a:p>
        </p:txBody>
      </p:sp>
    </p:spTree>
    <p:extLst>
      <p:ext uri="{BB962C8B-B14F-4D97-AF65-F5344CB8AC3E}">
        <p14:creationId xmlns:p14="http://schemas.microsoft.com/office/powerpoint/2010/main" val="238301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225018" y="440619"/>
            <a:ext cx="6608233" cy="857250"/>
          </a:xfrm>
        </p:spPr>
        <p:txBody>
          <a:bodyPr>
            <a:normAutofit fontScale="90000"/>
          </a:bodyPr>
          <a:lstStyle/>
          <a:p>
            <a:r>
              <a:rPr lang="en-US" b="1" dirty="0" smtClean="0">
                <a:solidFill>
                  <a:srgbClr val="00863D"/>
                </a:solidFill>
                <a:latin typeface="+mn-lt"/>
              </a:rPr>
              <a:t>Seven </a:t>
            </a:r>
            <a:r>
              <a:rPr lang="en-US" b="1" dirty="0" smtClean="0">
                <a:solidFill>
                  <a:srgbClr val="00863D"/>
                </a:solidFill>
                <a:latin typeface="+mn-lt"/>
              </a:rPr>
              <a:t>ways </a:t>
            </a:r>
            <a:r>
              <a:rPr lang="en-US" b="1" dirty="0" smtClean="0">
                <a:solidFill>
                  <a:srgbClr val="00863D"/>
                </a:solidFill>
                <a:latin typeface="+mn-lt"/>
              </a:rPr>
              <a:t>to </a:t>
            </a:r>
            <a:r>
              <a:rPr lang="en-US" b="1" dirty="0" smtClean="0">
                <a:solidFill>
                  <a:srgbClr val="00863D"/>
                </a:solidFill>
                <a:latin typeface="+mn-lt"/>
              </a:rPr>
              <a:t>slay dragons</a:t>
            </a:r>
            <a:r>
              <a:rPr lang="en-US" b="1" dirty="0" smtClean="0">
                <a:solidFill>
                  <a:srgbClr val="00863D"/>
                </a:solidFill>
                <a:latin typeface="+mn-lt"/>
              </a:rPr>
              <a:t>: 5</a:t>
            </a:r>
            <a:endParaRPr lang="en-US" dirty="0" smtClean="0">
              <a:latin typeface="+mn-lt"/>
            </a:endParaRPr>
          </a:p>
        </p:txBody>
      </p:sp>
      <p:sp>
        <p:nvSpPr>
          <p:cNvPr id="27651" name="Content Placeholder 2"/>
          <p:cNvSpPr>
            <a:spLocks noGrp="1"/>
          </p:cNvSpPr>
          <p:nvPr>
            <p:ph idx="1"/>
          </p:nvPr>
        </p:nvSpPr>
        <p:spPr>
          <a:xfrm>
            <a:off x="1885419" y="1520472"/>
            <a:ext cx="5287433" cy="1714500"/>
          </a:xfrm>
        </p:spPr>
        <p:txBody>
          <a:bodyPr>
            <a:normAutofit fontScale="70000" lnSpcReduction="20000"/>
          </a:bodyPr>
          <a:lstStyle/>
          <a:p>
            <a:pPr marL="0" indent="0">
              <a:buNone/>
            </a:pPr>
            <a:r>
              <a:rPr lang="en-US" sz="2700" b="1" dirty="0">
                <a:solidFill>
                  <a:srgbClr val="00863D"/>
                </a:solidFill>
              </a:rPr>
              <a:t>     </a:t>
            </a:r>
            <a:r>
              <a:rPr lang="en-US" sz="3400" b="1" dirty="0">
                <a:solidFill>
                  <a:srgbClr val="00863D"/>
                </a:solidFill>
              </a:rPr>
              <a:t>Join the Policy Development Process</a:t>
            </a:r>
          </a:p>
          <a:p>
            <a:pPr>
              <a:buFont typeface="Arial" charset="0"/>
              <a:buNone/>
            </a:pPr>
            <a:r>
              <a:rPr lang="en-US" b="1" dirty="0">
                <a:solidFill>
                  <a:srgbClr val="002060"/>
                </a:solidFill>
              </a:rPr>
              <a:t>      -- Not at the table = Not in the policy</a:t>
            </a:r>
          </a:p>
          <a:p>
            <a:pPr>
              <a:buFont typeface="Arial" charset="0"/>
              <a:buNone/>
            </a:pPr>
            <a:r>
              <a:rPr lang="en-US" b="1" dirty="0">
                <a:solidFill>
                  <a:srgbClr val="002060"/>
                </a:solidFill>
              </a:rPr>
              <a:t>      -- Choose your comfort level: Organizational, </a:t>
            </a:r>
          </a:p>
          <a:p>
            <a:pPr>
              <a:buFont typeface="Arial" charset="0"/>
              <a:buNone/>
            </a:pPr>
            <a:r>
              <a:rPr lang="en-US" b="1" dirty="0">
                <a:solidFill>
                  <a:srgbClr val="002060"/>
                </a:solidFill>
              </a:rPr>
              <a:t>          neighborhood, municipal, regional, </a:t>
            </a:r>
          </a:p>
          <a:p>
            <a:pPr>
              <a:buFont typeface="Arial" charset="0"/>
              <a:buNone/>
            </a:pPr>
            <a:r>
              <a:rPr lang="en-US" b="1" dirty="0">
                <a:solidFill>
                  <a:srgbClr val="002060"/>
                </a:solidFill>
              </a:rPr>
              <a:t>          state, federal—but do get involved!</a:t>
            </a:r>
          </a:p>
        </p:txBody>
      </p:sp>
      <p:pic>
        <p:nvPicPr>
          <p:cNvPr id="27652" name="Picture 2" descr="http://www.nyscfp.org/images/roundtable3.jpg"/>
          <p:cNvPicPr>
            <a:picLocks noChangeAspect="1" noChangeArrowheads="1"/>
          </p:cNvPicPr>
          <p:nvPr/>
        </p:nvPicPr>
        <p:blipFill>
          <a:blip r:embed="rId3" cstate="print"/>
          <a:srcRect/>
          <a:stretch>
            <a:fillRect/>
          </a:stretch>
        </p:blipFill>
        <p:spPr bwMode="auto">
          <a:xfrm>
            <a:off x="2743200" y="3886200"/>
            <a:ext cx="3571875" cy="1800225"/>
          </a:xfrm>
          <a:prstGeom prst="rect">
            <a:avLst/>
          </a:prstGeom>
          <a:noFill/>
          <a:ln w="9525">
            <a:noFill/>
            <a:miter lim="800000"/>
            <a:headEnd/>
            <a:tailEnd/>
          </a:ln>
        </p:spPr>
      </p:pic>
    </p:spTree>
    <p:extLst>
      <p:ext uri="{BB962C8B-B14F-4D97-AF65-F5344CB8AC3E}">
        <p14:creationId xmlns:p14="http://schemas.microsoft.com/office/powerpoint/2010/main" val="3623048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492250" y="376414"/>
            <a:ext cx="6788150" cy="1325563"/>
          </a:xfrm>
        </p:spPr>
        <p:txBody>
          <a:bodyPr>
            <a:normAutofit/>
          </a:bodyPr>
          <a:lstStyle/>
          <a:p>
            <a:r>
              <a:rPr lang="en-US" b="1" dirty="0" smtClean="0">
                <a:solidFill>
                  <a:srgbClr val="00863D"/>
                </a:solidFill>
                <a:latin typeface="+mn-lt"/>
              </a:rPr>
              <a:t> </a:t>
            </a:r>
            <a:r>
              <a:rPr lang="en-US" sz="4000" b="1" dirty="0" smtClean="0">
                <a:solidFill>
                  <a:srgbClr val="00863D"/>
                </a:solidFill>
                <a:latin typeface="+mn-lt"/>
              </a:rPr>
              <a:t>Seven </a:t>
            </a:r>
            <a:r>
              <a:rPr lang="en-US" sz="4000" b="1" dirty="0" smtClean="0">
                <a:solidFill>
                  <a:srgbClr val="00863D"/>
                </a:solidFill>
                <a:latin typeface="+mn-lt"/>
              </a:rPr>
              <a:t>Ways to Slay Dragons: 6</a:t>
            </a:r>
            <a:br>
              <a:rPr lang="en-US" sz="4000" b="1" dirty="0" smtClean="0">
                <a:solidFill>
                  <a:srgbClr val="00863D"/>
                </a:solidFill>
                <a:latin typeface="+mn-lt"/>
              </a:rPr>
            </a:br>
            <a:r>
              <a:rPr lang="en-US" b="1" dirty="0" smtClean="0">
                <a:solidFill>
                  <a:srgbClr val="00863D"/>
                </a:solidFill>
                <a:latin typeface="+mn-lt"/>
              </a:rPr>
              <a:t>          </a:t>
            </a:r>
            <a:r>
              <a:rPr lang="en-US" b="1" dirty="0" smtClean="0">
                <a:solidFill>
                  <a:srgbClr val="00863D"/>
                </a:solidFill>
                <a:latin typeface="+mn-lt"/>
              </a:rPr>
              <a:t>     </a:t>
            </a:r>
            <a:r>
              <a:rPr lang="en-US" sz="2400" b="1" dirty="0">
                <a:solidFill>
                  <a:srgbClr val="00863D"/>
                </a:solidFill>
                <a:latin typeface="+mn-lt"/>
              </a:rPr>
              <a:t>Reward Mules </a:t>
            </a:r>
          </a:p>
        </p:txBody>
      </p:sp>
      <p:pic>
        <p:nvPicPr>
          <p:cNvPr id="29699" name="Picture 2"/>
          <p:cNvPicPr>
            <a:picLocks noGrp="1" noChangeAspect="1" noChangeArrowheads="1"/>
          </p:cNvPicPr>
          <p:nvPr>
            <p:ph idx="1"/>
          </p:nvPr>
        </p:nvPicPr>
        <p:blipFill>
          <a:blip r:embed="rId3" cstate="print"/>
          <a:srcRect/>
          <a:stretch>
            <a:fillRect/>
          </a:stretch>
        </p:blipFill>
        <p:spPr>
          <a:xfrm>
            <a:off x="1943100" y="2297378"/>
            <a:ext cx="2171700" cy="2057400"/>
          </a:xfrm>
          <a:noFill/>
        </p:spPr>
      </p:pic>
      <p:pic>
        <p:nvPicPr>
          <p:cNvPr id="29700" name="Picture 3"/>
          <p:cNvPicPr>
            <a:picLocks noChangeAspect="1" noChangeArrowheads="1"/>
          </p:cNvPicPr>
          <p:nvPr/>
        </p:nvPicPr>
        <p:blipFill>
          <a:blip r:embed="rId4" cstate="print"/>
          <a:srcRect/>
          <a:stretch>
            <a:fillRect/>
          </a:stretch>
        </p:blipFill>
        <p:spPr bwMode="auto">
          <a:xfrm>
            <a:off x="4286250" y="2280742"/>
            <a:ext cx="2957513" cy="1968104"/>
          </a:xfrm>
          <a:prstGeom prst="rect">
            <a:avLst/>
          </a:prstGeom>
          <a:noFill/>
          <a:ln w="9525">
            <a:noFill/>
            <a:miter lim="800000"/>
            <a:headEnd/>
            <a:tailEnd/>
          </a:ln>
        </p:spPr>
      </p:pic>
      <p:sp>
        <p:nvSpPr>
          <p:cNvPr id="29702" name="TextBox 5"/>
          <p:cNvSpPr txBox="1">
            <a:spLocks noChangeArrowheads="1"/>
          </p:cNvSpPr>
          <p:nvPr/>
        </p:nvSpPr>
        <p:spPr bwMode="auto">
          <a:xfrm>
            <a:off x="2743200" y="4609111"/>
            <a:ext cx="4286250" cy="461665"/>
          </a:xfrm>
          <a:prstGeom prst="rect">
            <a:avLst/>
          </a:prstGeom>
          <a:noFill/>
          <a:ln w="9525">
            <a:noFill/>
            <a:miter lim="800000"/>
            <a:headEnd/>
            <a:tailEnd/>
          </a:ln>
        </p:spPr>
        <p:txBody>
          <a:bodyPr wrap="square">
            <a:spAutoFit/>
          </a:bodyPr>
          <a:lstStyle/>
          <a:p>
            <a:r>
              <a:rPr lang="en-US" sz="2400" b="1" dirty="0">
                <a:solidFill>
                  <a:srgbClr val="002060"/>
                </a:solidFill>
              </a:rPr>
              <a:t>Hey…we’re doing all we can!</a:t>
            </a:r>
          </a:p>
        </p:txBody>
      </p:sp>
    </p:spTree>
    <p:extLst>
      <p:ext uri="{BB962C8B-B14F-4D97-AF65-F5344CB8AC3E}">
        <p14:creationId xmlns:p14="http://schemas.microsoft.com/office/powerpoint/2010/main" val="234942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28650" y="365126"/>
            <a:ext cx="6517217" cy="1325563"/>
          </a:xfrm>
        </p:spPr>
        <p:txBody>
          <a:bodyPr>
            <a:normAutofit/>
          </a:bodyPr>
          <a:lstStyle/>
          <a:p>
            <a:r>
              <a:rPr lang="en-US" sz="4000" b="1" dirty="0" smtClean="0">
                <a:solidFill>
                  <a:srgbClr val="00863D"/>
                </a:solidFill>
                <a:latin typeface="+mn-lt"/>
              </a:rPr>
              <a:t>Seven ways </a:t>
            </a:r>
            <a:r>
              <a:rPr lang="en-US" sz="4000" b="1" dirty="0" smtClean="0">
                <a:solidFill>
                  <a:srgbClr val="00863D"/>
                </a:solidFill>
                <a:latin typeface="+mn-lt"/>
              </a:rPr>
              <a:t>to </a:t>
            </a:r>
            <a:r>
              <a:rPr lang="en-US" sz="4000" b="1" dirty="0" smtClean="0">
                <a:solidFill>
                  <a:srgbClr val="00863D"/>
                </a:solidFill>
                <a:latin typeface="+mn-lt"/>
              </a:rPr>
              <a:t>slay dragons</a:t>
            </a:r>
            <a:r>
              <a:rPr lang="en-US" sz="4000" b="1" dirty="0" smtClean="0">
                <a:solidFill>
                  <a:srgbClr val="00863D"/>
                </a:solidFill>
                <a:latin typeface="+mn-lt"/>
              </a:rPr>
              <a:t>: 7</a:t>
            </a:r>
            <a:br>
              <a:rPr lang="en-US" sz="4000" b="1" dirty="0" smtClean="0">
                <a:solidFill>
                  <a:srgbClr val="00863D"/>
                </a:solidFill>
                <a:latin typeface="+mn-lt"/>
              </a:rPr>
            </a:br>
            <a:r>
              <a:rPr lang="en-US" sz="4000" b="1" dirty="0" smtClean="0">
                <a:solidFill>
                  <a:srgbClr val="00863D"/>
                </a:solidFill>
                <a:latin typeface="+mn-lt"/>
              </a:rPr>
              <a:t>                </a:t>
            </a:r>
            <a:r>
              <a:rPr lang="en-US" sz="2400" b="1" dirty="0" smtClean="0">
                <a:solidFill>
                  <a:srgbClr val="00863D"/>
                </a:solidFill>
                <a:latin typeface="+mn-lt"/>
              </a:rPr>
              <a:t>Reward </a:t>
            </a:r>
            <a:r>
              <a:rPr lang="en-US" sz="2400" b="1" dirty="0">
                <a:solidFill>
                  <a:srgbClr val="00863D"/>
                </a:solidFill>
                <a:latin typeface="+mn-lt"/>
              </a:rPr>
              <a:t>Honeybees</a:t>
            </a:r>
          </a:p>
        </p:txBody>
      </p:sp>
      <p:pic>
        <p:nvPicPr>
          <p:cNvPr id="31747" name="Picture 2"/>
          <p:cNvPicPr>
            <a:picLocks noGrp="1" noChangeAspect="1" noChangeArrowheads="1"/>
          </p:cNvPicPr>
          <p:nvPr>
            <p:ph idx="1"/>
          </p:nvPr>
        </p:nvPicPr>
        <p:blipFill>
          <a:blip r:embed="rId3" cstate="print"/>
          <a:srcRect/>
          <a:stretch>
            <a:fillRect/>
          </a:stretch>
        </p:blipFill>
        <p:spPr>
          <a:xfrm>
            <a:off x="1314450" y="2343150"/>
            <a:ext cx="3087291" cy="2057400"/>
          </a:xfrm>
          <a:noFill/>
        </p:spPr>
      </p:pic>
      <p:sp>
        <p:nvSpPr>
          <p:cNvPr id="32772" name="TextBox 4"/>
          <p:cNvSpPr txBox="1">
            <a:spLocks noChangeArrowheads="1"/>
          </p:cNvSpPr>
          <p:nvPr/>
        </p:nvSpPr>
        <p:spPr bwMode="auto">
          <a:xfrm>
            <a:off x="4583825" y="3143251"/>
            <a:ext cx="3429000" cy="1708160"/>
          </a:xfrm>
          <a:prstGeom prst="rect">
            <a:avLst/>
          </a:prstGeom>
          <a:noFill/>
          <a:ln w="9525">
            <a:noFill/>
            <a:miter lim="800000"/>
            <a:headEnd/>
            <a:tailEnd/>
          </a:ln>
        </p:spPr>
        <p:txBody>
          <a:bodyPr>
            <a:spAutoFit/>
          </a:bodyPr>
          <a:lstStyle/>
          <a:p>
            <a:pPr>
              <a:buFont typeface="Wingdings" pitchFamily="2" charset="2"/>
              <a:buChar char="ü"/>
              <a:defRPr/>
            </a:pPr>
            <a:r>
              <a:rPr lang="en-US" sz="2100" b="1" dirty="0">
                <a:solidFill>
                  <a:srgbClr val="002060"/>
                </a:solidFill>
                <a:cs typeface="Arial" pitchFamily="34" charset="0"/>
              </a:rPr>
              <a:t>Voluntary simplicity</a:t>
            </a:r>
          </a:p>
          <a:p>
            <a:pPr>
              <a:buFont typeface="Wingdings" pitchFamily="2" charset="2"/>
              <a:buChar char="ü"/>
              <a:defRPr/>
            </a:pPr>
            <a:r>
              <a:rPr lang="en-US" sz="2100" b="1" dirty="0">
                <a:solidFill>
                  <a:srgbClr val="002060"/>
                </a:solidFill>
                <a:cs typeface="Arial" pitchFamily="34" charset="0"/>
              </a:rPr>
              <a:t>The bottom billion</a:t>
            </a:r>
          </a:p>
          <a:p>
            <a:pPr>
              <a:buFont typeface="Wingdings" pitchFamily="2" charset="2"/>
              <a:buChar char="ü"/>
              <a:defRPr/>
            </a:pPr>
            <a:r>
              <a:rPr lang="en-US" sz="2100" b="1" dirty="0">
                <a:solidFill>
                  <a:srgbClr val="002060"/>
                </a:solidFill>
                <a:cs typeface="Arial" pitchFamily="34" charset="0"/>
              </a:rPr>
              <a:t>Childless by choice</a:t>
            </a:r>
          </a:p>
          <a:p>
            <a:pPr>
              <a:buFont typeface="Wingdings" pitchFamily="2" charset="2"/>
              <a:buChar char="ü"/>
              <a:defRPr/>
            </a:pPr>
            <a:r>
              <a:rPr lang="en-US" sz="2100" b="1" dirty="0">
                <a:solidFill>
                  <a:srgbClr val="002060"/>
                </a:solidFill>
                <a:cs typeface="Arial" pitchFamily="34" charset="0"/>
              </a:rPr>
              <a:t>Cycling for health</a:t>
            </a:r>
          </a:p>
          <a:p>
            <a:pPr>
              <a:buFont typeface="Wingdings" pitchFamily="2" charset="2"/>
              <a:buChar char="ü"/>
              <a:defRPr/>
            </a:pPr>
            <a:r>
              <a:rPr lang="en-US" sz="2100" b="1" dirty="0">
                <a:solidFill>
                  <a:srgbClr val="002060"/>
                </a:solidFill>
                <a:cs typeface="Arial" pitchFamily="34" charset="0"/>
              </a:rPr>
              <a:t>Insulating to save money </a:t>
            </a:r>
          </a:p>
        </p:txBody>
      </p:sp>
      <p:sp>
        <p:nvSpPr>
          <p:cNvPr id="32773" name="TextBox 5"/>
          <p:cNvSpPr txBox="1">
            <a:spLocks noChangeArrowheads="1"/>
          </p:cNvSpPr>
          <p:nvPr/>
        </p:nvSpPr>
        <p:spPr bwMode="auto">
          <a:xfrm>
            <a:off x="4583824" y="2100067"/>
            <a:ext cx="3302876" cy="1061829"/>
          </a:xfrm>
          <a:prstGeom prst="rect">
            <a:avLst/>
          </a:prstGeom>
          <a:noFill/>
          <a:ln w="9525">
            <a:noFill/>
            <a:miter lim="800000"/>
            <a:headEnd/>
            <a:tailEnd/>
          </a:ln>
        </p:spPr>
        <p:txBody>
          <a:bodyPr wrap="square">
            <a:spAutoFit/>
          </a:bodyPr>
          <a:lstStyle/>
          <a:p>
            <a:pPr>
              <a:defRPr/>
            </a:pPr>
            <a:r>
              <a:rPr lang="en-US" sz="2100" b="1" dirty="0">
                <a:solidFill>
                  <a:srgbClr val="002060"/>
                </a:solidFill>
                <a:cs typeface="Arial" pitchFamily="34" charset="0"/>
              </a:rPr>
              <a:t>Much climate-positive behavior is NOT done to help the environment, e.g.,</a:t>
            </a:r>
          </a:p>
        </p:txBody>
      </p:sp>
      <p:sp>
        <p:nvSpPr>
          <p:cNvPr id="2" name="TextBox 1"/>
          <p:cNvSpPr txBox="1"/>
          <p:nvPr/>
        </p:nvSpPr>
        <p:spPr>
          <a:xfrm>
            <a:off x="1600200" y="5128409"/>
            <a:ext cx="5886450" cy="830997"/>
          </a:xfrm>
          <a:prstGeom prst="rect">
            <a:avLst/>
          </a:prstGeom>
          <a:noFill/>
        </p:spPr>
        <p:txBody>
          <a:bodyPr wrap="square" rtlCol="0">
            <a:spAutoFit/>
          </a:bodyPr>
          <a:lstStyle/>
          <a:p>
            <a:r>
              <a:rPr lang="en-CA" sz="2400" b="1" dirty="0">
                <a:solidFill>
                  <a:srgbClr val="002060"/>
                </a:solidFill>
              </a:rPr>
              <a:t>Honeybees are helping, even if they are not on board the climate wagon! Reward them!</a:t>
            </a:r>
          </a:p>
        </p:txBody>
      </p:sp>
    </p:spTree>
    <p:extLst>
      <p:ext uri="{BB962C8B-B14F-4D97-AF65-F5344CB8AC3E}">
        <p14:creationId xmlns:p14="http://schemas.microsoft.com/office/powerpoint/2010/main" val="319107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485900" y="542925"/>
            <a:ext cx="6172200" cy="857250"/>
          </a:xfrm>
        </p:spPr>
        <p:txBody>
          <a:bodyPr/>
          <a:lstStyle/>
          <a:p>
            <a:pPr eaLnBrk="1" hangingPunct="1"/>
            <a:r>
              <a:rPr lang="en-US" sz="3600" b="1" dirty="0" smtClean="0">
                <a:solidFill>
                  <a:srgbClr val="00863D"/>
                </a:solidFill>
              </a:rPr>
              <a:t>First, the problem</a:t>
            </a:r>
          </a:p>
        </p:txBody>
      </p:sp>
      <p:sp>
        <p:nvSpPr>
          <p:cNvPr id="5123" name="Content Placeholder 2"/>
          <p:cNvSpPr>
            <a:spLocks noGrp="1"/>
          </p:cNvSpPr>
          <p:nvPr>
            <p:ph idx="1"/>
          </p:nvPr>
        </p:nvSpPr>
        <p:spPr>
          <a:xfrm>
            <a:off x="1143000" y="1885950"/>
            <a:ext cx="6858000" cy="914400"/>
          </a:xfrm>
        </p:spPr>
        <p:txBody>
          <a:bodyPr/>
          <a:lstStyle/>
          <a:p>
            <a:pPr>
              <a:buFont typeface="Arial" charset="0"/>
              <a:buNone/>
            </a:pPr>
            <a:r>
              <a:rPr lang="en-US" sz="2250" b="1" dirty="0">
                <a:solidFill>
                  <a:srgbClr val="002060"/>
                </a:solidFill>
                <a:cs typeface="Arial" charset="0"/>
              </a:rPr>
              <a:t>    Environmental damage is inarguably anthropogenic,</a:t>
            </a:r>
          </a:p>
          <a:p>
            <a:pPr>
              <a:buFont typeface="Arial" charset="0"/>
              <a:buNone/>
            </a:pPr>
            <a:r>
              <a:rPr lang="en-US" sz="2250" b="1" dirty="0">
                <a:solidFill>
                  <a:srgbClr val="002060"/>
                </a:solidFill>
                <a:cs typeface="Arial" charset="0"/>
              </a:rPr>
              <a:t>                       at least to a significant degree. </a:t>
            </a:r>
          </a:p>
          <a:p>
            <a:pPr eaLnBrk="1" hangingPunct="1">
              <a:buFont typeface="Wingdings" pitchFamily="2" charset="2"/>
              <a:buChar char="Ø"/>
            </a:pPr>
            <a:endParaRPr lang="en-US" sz="2250" b="1" dirty="0">
              <a:solidFill>
                <a:srgbClr val="002060"/>
              </a:solidFill>
            </a:endParaRPr>
          </a:p>
          <a:p>
            <a:pPr eaLnBrk="1" hangingPunct="1">
              <a:buFont typeface="Wingdings" pitchFamily="2" charset="2"/>
              <a:buChar char="Ø"/>
            </a:pPr>
            <a:endParaRPr lang="en-US" sz="2250" b="1" dirty="0">
              <a:solidFill>
                <a:srgbClr val="002060"/>
              </a:solidFill>
            </a:endParaRPr>
          </a:p>
          <a:p>
            <a:pPr eaLnBrk="1" hangingPunct="1">
              <a:buFont typeface="Wingdings" pitchFamily="2" charset="2"/>
              <a:buChar char="Ø"/>
            </a:pPr>
            <a:endParaRPr lang="en-US" sz="2250" b="1" dirty="0">
              <a:solidFill>
                <a:srgbClr val="002060"/>
              </a:solidFill>
            </a:endParaRPr>
          </a:p>
          <a:p>
            <a:pPr eaLnBrk="1" hangingPunct="1">
              <a:buFont typeface="Wingdings" pitchFamily="2" charset="2"/>
              <a:buChar char="Ø"/>
            </a:pPr>
            <a:endParaRPr lang="en-US" sz="2250" b="1" dirty="0">
              <a:solidFill>
                <a:srgbClr val="002060"/>
              </a:solidFill>
            </a:endParaRPr>
          </a:p>
        </p:txBody>
      </p:sp>
      <p:pic>
        <p:nvPicPr>
          <p:cNvPr id="8196" name="Picture 5" descr="pollution.bmp"/>
          <p:cNvPicPr>
            <a:picLocks noChangeAspect="1"/>
          </p:cNvPicPr>
          <p:nvPr/>
        </p:nvPicPr>
        <p:blipFill>
          <a:blip r:embed="rId3" cstate="print"/>
          <a:srcRect/>
          <a:stretch>
            <a:fillRect/>
          </a:stretch>
        </p:blipFill>
        <p:spPr bwMode="auto">
          <a:xfrm>
            <a:off x="1314450" y="2914650"/>
            <a:ext cx="1943100" cy="1485900"/>
          </a:xfrm>
          <a:prstGeom prst="rect">
            <a:avLst/>
          </a:prstGeom>
          <a:noFill/>
          <a:ln w="9525">
            <a:noFill/>
            <a:miter lim="800000"/>
            <a:headEnd/>
            <a:tailEnd/>
          </a:ln>
        </p:spPr>
      </p:pic>
      <p:pic>
        <p:nvPicPr>
          <p:cNvPr id="5" name="Picture 6" descr="factory trawler"/>
          <p:cNvPicPr>
            <a:picLocks noChangeAspect="1" noChangeArrowheads="1"/>
          </p:cNvPicPr>
          <p:nvPr/>
        </p:nvPicPr>
        <p:blipFill>
          <a:blip r:embed="rId4" cstate="print"/>
          <a:srcRect/>
          <a:stretch>
            <a:fillRect/>
          </a:stretch>
        </p:blipFill>
        <p:spPr bwMode="auto">
          <a:xfrm>
            <a:off x="5886450" y="2914650"/>
            <a:ext cx="1943100" cy="2686050"/>
          </a:xfrm>
          <a:prstGeom prst="rect">
            <a:avLst/>
          </a:prstGeom>
          <a:noFill/>
          <a:ln w="9525">
            <a:noFill/>
            <a:miter lim="800000"/>
            <a:headEnd/>
            <a:tailEnd/>
          </a:ln>
        </p:spPr>
      </p:pic>
      <p:sp>
        <p:nvSpPr>
          <p:cNvPr id="6" name="TextBox 5"/>
          <p:cNvSpPr txBox="1"/>
          <p:nvPr/>
        </p:nvSpPr>
        <p:spPr>
          <a:xfrm>
            <a:off x="1828800" y="4572000"/>
            <a:ext cx="3143250" cy="2134738239"/>
          </a:xfrm>
          <a:prstGeom prst="rect">
            <a:avLst/>
          </a:prstGeom>
          <a:noFill/>
        </p:spPr>
        <p:txBody>
          <a:bodyPr>
            <a:spAutoFit/>
          </a:bodyPr>
          <a:lstStyle/>
          <a:p>
            <a:pPr fontAlgn="base">
              <a:spcBef>
                <a:spcPct val="0"/>
              </a:spcBef>
              <a:spcAft>
                <a:spcPct val="0"/>
              </a:spcAft>
              <a:buFont typeface="Wingdings" pitchFamily="2" charset="2"/>
              <a:buChar char="Ø"/>
              <a:defRPr/>
            </a:pPr>
            <a:r>
              <a:rPr lang="en-US" sz="227400" b="1" dirty="0">
                <a:solidFill>
                  <a:srgbClr val="002060"/>
                </a:solidFill>
                <a:cs typeface="Arial" charset="0"/>
              </a:rPr>
              <a:t>Unsustainable behaviour, </a:t>
            </a:r>
          </a:p>
          <a:p>
            <a:pPr fontAlgn="base">
              <a:spcBef>
                <a:spcPct val="0"/>
              </a:spcBef>
              <a:spcAft>
                <a:spcPct val="0"/>
              </a:spcAft>
              <a:defRPr/>
            </a:pPr>
            <a:r>
              <a:rPr lang="en-US" sz="227400" b="1" dirty="0">
                <a:solidFill>
                  <a:srgbClr val="002060"/>
                </a:solidFill>
                <a:cs typeface="Arial" charset="0"/>
              </a:rPr>
              <a:t>    however, is inarguably </a:t>
            </a:r>
          </a:p>
          <a:p>
            <a:pPr fontAlgn="base">
              <a:spcBef>
                <a:spcPct val="0"/>
              </a:spcBef>
              <a:spcAft>
                <a:spcPct val="0"/>
              </a:spcAft>
              <a:defRPr/>
            </a:pPr>
            <a:r>
              <a:rPr lang="en-US" sz="227400" b="1" dirty="0">
                <a:solidFill>
                  <a:srgbClr val="002060"/>
                </a:solidFill>
                <a:cs typeface="Arial" charset="0"/>
              </a:rPr>
              <a:t>    an anthropogenic problem.</a:t>
            </a:r>
          </a:p>
        </p:txBody>
      </p:sp>
      <p:pic>
        <p:nvPicPr>
          <p:cNvPr id="5127" name="Picture 4" descr="http://www.shim.bc.ca/atlases/fbc/ss3/images/MPB_Forest_Aerial.jpg"/>
          <p:cNvPicPr>
            <a:picLocks noChangeAspect="1" noChangeArrowheads="1"/>
          </p:cNvPicPr>
          <p:nvPr/>
        </p:nvPicPr>
        <p:blipFill>
          <a:blip r:embed="rId5" cstate="print"/>
          <a:srcRect/>
          <a:stretch>
            <a:fillRect/>
          </a:stretch>
        </p:blipFill>
        <p:spPr bwMode="auto">
          <a:xfrm>
            <a:off x="3371850" y="2914650"/>
            <a:ext cx="2400300" cy="2000250"/>
          </a:xfrm>
          <a:prstGeom prst="rect">
            <a:avLst/>
          </a:prstGeom>
          <a:noFill/>
          <a:ln w="9525">
            <a:noFill/>
            <a:miter lim="800000"/>
            <a:headEnd/>
            <a:tailEnd/>
          </a:ln>
        </p:spPr>
      </p:pic>
      <p:sp>
        <p:nvSpPr>
          <p:cNvPr id="8" name="TextBox 7"/>
          <p:cNvSpPr txBox="1">
            <a:spLocks noChangeArrowheads="1"/>
          </p:cNvSpPr>
          <p:nvPr/>
        </p:nvSpPr>
        <p:spPr bwMode="auto">
          <a:xfrm>
            <a:off x="1485900" y="5248491"/>
            <a:ext cx="3314700" cy="461665"/>
          </a:xfrm>
          <a:prstGeom prst="rect">
            <a:avLst/>
          </a:prstGeom>
          <a:noFill/>
          <a:ln w="9525">
            <a:noFill/>
            <a:miter lim="800000"/>
            <a:headEnd/>
            <a:tailEnd/>
          </a:ln>
        </p:spPr>
        <p:txBody>
          <a:bodyPr wrap="square">
            <a:spAutoFit/>
          </a:bodyPr>
          <a:lstStyle/>
          <a:p>
            <a:pPr fontAlgn="base">
              <a:spcBef>
                <a:spcPct val="0"/>
              </a:spcBef>
              <a:spcAft>
                <a:spcPct val="0"/>
              </a:spcAft>
            </a:pPr>
            <a:r>
              <a:rPr lang="en-US" sz="1200" b="1" dirty="0">
                <a:solidFill>
                  <a:srgbClr val="002060"/>
                </a:solidFill>
                <a:latin typeface="Arial" charset="0"/>
                <a:cs typeface="Arial" charset="0"/>
              </a:rPr>
              <a:t>(Yes, volcanoes and earthquakes are also damaging, but we can’t prevent those.)</a:t>
            </a:r>
          </a:p>
        </p:txBody>
      </p:sp>
    </p:spTree>
    <p:extLst>
      <p:ext uri="{BB962C8B-B14F-4D97-AF65-F5344CB8AC3E}">
        <p14:creationId xmlns:p14="http://schemas.microsoft.com/office/powerpoint/2010/main" val="164170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788469594"/>
              </p:ext>
            </p:extLst>
          </p:nvPr>
        </p:nvGraphicFramePr>
        <p:xfrm>
          <a:off x="797629" y="1072439"/>
          <a:ext cx="7635171" cy="5899904"/>
        </p:xfrm>
        <a:graphic>
          <a:graphicData uri="http://schemas.openxmlformats.org/presentationml/2006/ole">
            <mc:AlternateContent xmlns:mc="http://schemas.openxmlformats.org/markup-compatibility/2006">
              <mc:Choice xmlns:v="urn:schemas-microsoft-com:vml" Requires="v">
                <p:oleObj spid="_x0000_s1038" name="Acrobat Document" r:id="rId3" imgW="7543559" imgH="5829107" progId="AcroExch.Document.DC">
                  <p:embed/>
                </p:oleObj>
              </mc:Choice>
              <mc:Fallback>
                <p:oleObj name="Acrobat Document" r:id="rId3" imgW="7543559" imgH="5829107" progId="AcroExch.Document.DC">
                  <p:embed/>
                  <p:pic>
                    <p:nvPicPr>
                      <p:cNvPr id="0" name=""/>
                      <p:cNvPicPr/>
                      <p:nvPr/>
                    </p:nvPicPr>
                    <p:blipFill>
                      <a:blip r:embed="rId4"/>
                      <a:stretch>
                        <a:fillRect/>
                      </a:stretch>
                    </p:blipFill>
                    <p:spPr>
                      <a:xfrm>
                        <a:off x="797629" y="1072439"/>
                        <a:ext cx="7635171" cy="5899904"/>
                      </a:xfrm>
                      <a:prstGeom prst="rect">
                        <a:avLst/>
                      </a:prstGeom>
                    </p:spPr>
                  </p:pic>
                </p:oleObj>
              </mc:Fallback>
            </mc:AlternateContent>
          </a:graphicData>
        </a:graphic>
      </p:graphicFrame>
      <p:sp>
        <p:nvSpPr>
          <p:cNvPr id="3" name="TextBox 2"/>
          <p:cNvSpPr txBox="1"/>
          <p:nvPr/>
        </p:nvSpPr>
        <p:spPr>
          <a:xfrm>
            <a:off x="2137303" y="268063"/>
            <a:ext cx="4955822" cy="646331"/>
          </a:xfrm>
          <a:prstGeom prst="rect">
            <a:avLst/>
          </a:prstGeom>
          <a:noFill/>
        </p:spPr>
        <p:txBody>
          <a:bodyPr wrap="square" rtlCol="0">
            <a:spAutoFit/>
          </a:bodyPr>
          <a:lstStyle/>
          <a:p>
            <a:r>
              <a:rPr lang="en-CA" sz="3600" b="1" dirty="0" smtClean="0">
                <a:solidFill>
                  <a:srgbClr val="009644"/>
                </a:solidFill>
              </a:rPr>
              <a:t>“Physician, heal thyself!”</a:t>
            </a:r>
            <a:endParaRPr lang="en-US" sz="3600" b="1" dirty="0">
              <a:solidFill>
                <a:srgbClr val="009644"/>
              </a:solidFill>
            </a:endParaRPr>
          </a:p>
        </p:txBody>
      </p:sp>
    </p:spTree>
    <p:extLst>
      <p:ext uri="{BB962C8B-B14F-4D97-AF65-F5344CB8AC3E}">
        <p14:creationId xmlns:p14="http://schemas.microsoft.com/office/powerpoint/2010/main" val="2743384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dirty="0" smtClean="0">
                <a:solidFill>
                  <a:srgbClr val="009644"/>
                </a:solidFill>
                <a:latin typeface="+mn-lt"/>
              </a:rPr>
              <a:t>Oh yes…Messages</a:t>
            </a:r>
            <a:endParaRPr lang="en-US" sz="3600" b="1" dirty="0">
              <a:solidFill>
                <a:srgbClr val="009644"/>
              </a:solidFill>
              <a:latin typeface="+mn-lt"/>
            </a:endParaRPr>
          </a:p>
        </p:txBody>
      </p:sp>
      <p:sp>
        <p:nvSpPr>
          <p:cNvPr id="3" name="Content Placeholder 2"/>
          <p:cNvSpPr>
            <a:spLocks noGrp="1"/>
          </p:cNvSpPr>
          <p:nvPr>
            <p:ph idx="1"/>
          </p:nvPr>
        </p:nvSpPr>
        <p:spPr>
          <a:xfrm>
            <a:off x="2763588" y="2549636"/>
            <a:ext cx="4461301" cy="2063312"/>
          </a:xfrm>
        </p:spPr>
        <p:txBody>
          <a:bodyPr/>
          <a:lstStyle/>
          <a:p>
            <a:r>
              <a:rPr lang="en-CA" b="1" dirty="0" smtClean="0"/>
              <a:t>Fear: not so much</a:t>
            </a:r>
          </a:p>
          <a:p>
            <a:r>
              <a:rPr lang="en-CA" b="1" dirty="0" smtClean="0"/>
              <a:t>Sacrifice: not so much</a:t>
            </a:r>
          </a:p>
          <a:p>
            <a:r>
              <a:rPr lang="en-CA" b="1" dirty="0" smtClean="0"/>
              <a:t>Problem: not so much</a:t>
            </a:r>
          </a:p>
          <a:p>
            <a:r>
              <a:rPr lang="en-CA" b="1" dirty="0"/>
              <a:t>Distant problems: not so much </a:t>
            </a:r>
          </a:p>
        </p:txBody>
      </p:sp>
      <p:sp>
        <p:nvSpPr>
          <p:cNvPr id="4" name="TextBox 3"/>
          <p:cNvSpPr txBox="1"/>
          <p:nvPr/>
        </p:nvSpPr>
        <p:spPr>
          <a:xfrm>
            <a:off x="2302933" y="1679005"/>
            <a:ext cx="3596777" cy="507831"/>
          </a:xfrm>
          <a:prstGeom prst="rect">
            <a:avLst/>
          </a:prstGeom>
          <a:noFill/>
        </p:spPr>
        <p:txBody>
          <a:bodyPr wrap="square" rtlCol="0">
            <a:spAutoFit/>
          </a:bodyPr>
          <a:lstStyle/>
          <a:p>
            <a:r>
              <a:rPr lang="en-CA" sz="2700" b="1" dirty="0"/>
              <a:t>First, the duds:</a:t>
            </a:r>
            <a:endParaRPr lang="en-US" sz="2700" b="1" dirty="0"/>
          </a:p>
        </p:txBody>
      </p:sp>
    </p:spTree>
    <p:extLst>
      <p:ext uri="{BB962C8B-B14F-4D97-AF65-F5344CB8AC3E}">
        <p14:creationId xmlns:p14="http://schemas.microsoft.com/office/powerpoint/2010/main" val="1735217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961" y="462140"/>
            <a:ext cx="4827483" cy="994172"/>
          </a:xfrm>
        </p:spPr>
        <p:txBody>
          <a:bodyPr>
            <a:normAutofit/>
          </a:bodyPr>
          <a:lstStyle/>
          <a:p>
            <a:r>
              <a:rPr lang="en-CA" sz="3600" b="1" dirty="0" smtClean="0">
                <a:solidFill>
                  <a:srgbClr val="009644"/>
                </a:solidFill>
                <a:latin typeface="+mn-lt"/>
              </a:rPr>
              <a:t>Better messages, part 1</a:t>
            </a:r>
            <a:endParaRPr lang="en-US" sz="3600" b="1" dirty="0">
              <a:solidFill>
                <a:srgbClr val="009644"/>
              </a:solidFill>
              <a:latin typeface="+mn-lt"/>
            </a:endParaRPr>
          </a:p>
        </p:txBody>
      </p:sp>
      <p:sp>
        <p:nvSpPr>
          <p:cNvPr id="3" name="Content Placeholder 2"/>
          <p:cNvSpPr>
            <a:spLocks noGrp="1"/>
          </p:cNvSpPr>
          <p:nvPr>
            <p:ph idx="1"/>
          </p:nvPr>
        </p:nvSpPr>
        <p:spPr>
          <a:xfrm>
            <a:off x="2742738" y="1862711"/>
            <a:ext cx="6229350" cy="2470301"/>
          </a:xfrm>
        </p:spPr>
        <p:txBody>
          <a:bodyPr>
            <a:normAutofit fontScale="92500" lnSpcReduction="10000"/>
          </a:bodyPr>
          <a:lstStyle/>
          <a:p>
            <a:r>
              <a:rPr lang="en-CA" sz="2400" b="1" dirty="0"/>
              <a:t>Public health issue</a:t>
            </a:r>
          </a:p>
          <a:p>
            <a:r>
              <a:rPr lang="en-CA" sz="2400" b="1" dirty="0"/>
              <a:t>Empowerment</a:t>
            </a:r>
          </a:p>
          <a:p>
            <a:r>
              <a:rPr lang="en-CA" sz="2400" b="1" dirty="0"/>
              <a:t>Solutions</a:t>
            </a:r>
          </a:p>
          <a:p>
            <a:r>
              <a:rPr lang="en-CA" sz="2400" b="1" dirty="0"/>
              <a:t>Stories of everyday people succeeding: agency </a:t>
            </a:r>
          </a:p>
          <a:p>
            <a:r>
              <a:rPr lang="en-CA" sz="2400" b="1" dirty="0"/>
              <a:t>Local issue</a:t>
            </a:r>
          </a:p>
          <a:p>
            <a:r>
              <a:rPr lang="en-CA" sz="2400" b="1" dirty="0"/>
              <a:t>Concrete actions</a:t>
            </a:r>
          </a:p>
          <a:p>
            <a:endParaRPr lang="en-US" dirty="0"/>
          </a:p>
        </p:txBody>
      </p:sp>
    </p:spTree>
    <p:extLst>
      <p:ext uri="{BB962C8B-B14F-4D97-AF65-F5344CB8AC3E}">
        <p14:creationId xmlns:p14="http://schemas.microsoft.com/office/powerpoint/2010/main" val="4283324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b="1" dirty="0" smtClean="0">
                <a:solidFill>
                  <a:srgbClr val="009644"/>
                </a:solidFill>
                <a:latin typeface="+mn-lt"/>
              </a:rPr>
              <a:t>Better messages, part 2</a:t>
            </a:r>
            <a:endParaRPr lang="en-US" sz="3600" b="1" dirty="0">
              <a:solidFill>
                <a:srgbClr val="009644"/>
              </a:solidFill>
              <a:latin typeface="+mn-lt"/>
            </a:endParaRPr>
          </a:p>
        </p:txBody>
      </p:sp>
      <p:sp>
        <p:nvSpPr>
          <p:cNvPr id="3" name="Content Placeholder 2"/>
          <p:cNvSpPr>
            <a:spLocks noGrp="1"/>
          </p:cNvSpPr>
          <p:nvPr>
            <p:ph idx="1"/>
          </p:nvPr>
        </p:nvSpPr>
        <p:spPr>
          <a:xfrm>
            <a:off x="3211688" y="1549401"/>
            <a:ext cx="5243689" cy="4569177"/>
          </a:xfrm>
        </p:spPr>
        <p:txBody>
          <a:bodyPr/>
          <a:lstStyle/>
          <a:p>
            <a:r>
              <a:rPr lang="en-CA" b="1" dirty="0"/>
              <a:t>Social norms</a:t>
            </a:r>
          </a:p>
          <a:p>
            <a:r>
              <a:rPr lang="en-CA" b="1" dirty="0"/>
              <a:t>A security issue</a:t>
            </a:r>
          </a:p>
          <a:p>
            <a:r>
              <a:rPr lang="en-CA" b="1" dirty="0"/>
              <a:t>A moral issue</a:t>
            </a:r>
          </a:p>
          <a:p>
            <a:r>
              <a:rPr lang="en-CA" b="1" dirty="0"/>
              <a:t>An economic issue</a:t>
            </a:r>
          </a:p>
          <a:p>
            <a:r>
              <a:rPr lang="en-CA" b="1" dirty="0" smtClean="0"/>
              <a:t>Visual messages </a:t>
            </a:r>
          </a:p>
          <a:p>
            <a:r>
              <a:rPr lang="en-CA" b="1" dirty="0" smtClean="0"/>
              <a:t>non-threatening</a:t>
            </a:r>
            <a:r>
              <a:rPr lang="en-CA" b="1" dirty="0"/>
              <a:t>, </a:t>
            </a:r>
            <a:endParaRPr lang="en-CA" b="1" dirty="0" smtClean="0"/>
          </a:p>
          <a:p>
            <a:r>
              <a:rPr lang="en-CA" b="1" dirty="0" smtClean="0"/>
              <a:t>local</a:t>
            </a:r>
            <a:r>
              <a:rPr lang="en-CA" b="1" dirty="0"/>
              <a:t>, everyday concerns</a:t>
            </a:r>
          </a:p>
          <a:p>
            <a:pPr marL="0" indent="0">
              <a:buNone/>
            </a:pPr>
            <a:r>
              <a:rPr lang="en-CA" b="1" dirty="0"/>
              <a:t>                                                                                               </a:t>
            </a:r>
            <a:r>
              <a:rPr lang="en-CA" b="1" dirty="0" smtClean="0"/>
              <a:t>        				BUT</a:t>
            </a:r>
            <a:r>
              <a:rPr lang="en-CA" b="1" dirty="0"/>
              <a:t>…</a:t>
            </a:r>
            <a:endParaRPr lang="en-US" b="1" dirty="0"/>
          </a:p>
          <a:p>
            <a:endParaRPr lang="en-US" dirty="0"/>
          </a:p>
        </p:txBody>
      </p:sp>
    </p:spTree>
    <p:extLst>
      <p:ext uri="{BB962C8B-B14F-4D97-AF65-F5344CB8AC3E}">
        <p14:creationId xmlns:p14="http://schemas.microsoft.com/office/powerpoint/2010/main" val="3855401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223" y="240772"/>
            <a:ext cx="5119510" cy="1143000"/>
          </a:xfrm>
        </p:spPr>
        <p:txBody>
          <a:bodyPr/>
          <a:lstStyle/>
          <a:p>
            <a:r>
              <a:rPr lang="en-CA" sz="3600" b="1" dirty="0" smtClean="0">
                <a:solidFill>
                  <a:srgbClr val="009644"/>
                </a:solidFill>
                <a:latin typeface="+mn-lt"/>
              </a:rPr>
              <a:t>Duh…people </a:t>
            </a:r>
            <a:r>
              <a:rPr lang="en-CA" sz="3600" b="1" dirty="0" smtClean="0">
                <a:solidFill>
                  <a:srgbClr val="009644"/>
                </a:solidFill>
                <a:latin typeface="+mn-lt"/>
              </a:rPr>
              <a:t>vary!</a:t>
            </a:r>
            <a:endParaRPr lang="en-US" sz="3600" b="1" dirty="0">
              <a:solidFill>
                <a:srgbClr val="009644"/>
              </a:solidFill>
              <a:latin typeface="+mn-lt"/>
            </a:endParaRPr>
          </a:p>
        </p:txBody>
      </p:sp>
      <p:sp>
        <p:nvSpPr>
          <p:cNvPr id="3" name="Content Placeholder 2"/>
          <p:cNvSpPr>
            <a:spLocks noGrp="1"/>
          </p:cNvSpPr>
          <p:nvPr>
            <p:ph idx="1"/>
          </p:nvPr>
        </p:nvSpPr>
        <p:spPr>
          <a:xfrm>
            <a:off x="2206976" y="1571980"/>
            <a:ext cx="6146800" cy="2831880"/>
          </a:xfrm>
        </p:spPr>
        <p:txBody>
          <a:bodyPr/>
          <a:lstStyle/>
          <a:p>
            <a:r>
              <a:rPr lang="en-CA" b="1" dirty="0" smtClean="0"/>
              <a:t>Wealthy, middle, and poor</a:t>
            </a:r>
          </a:p>
          <a:p>
            <a:r>
              <a:rPr lang="en-CA" b="1" dirty="0" smtClean="0"/>
              <a:t>Left-Right politics</a:t>
            </a:r>
          </a:p>
          <a:p>
            <a:r>
              <a:rPr lang="en-CA" b="1" dirty="0" smtClean="0"/>
              <a:t>Level of concern: 6 Americas</a:t>
            </a:r>
          </a:p>
          <a:p>
            <a:r>
              <a:rPr lang="en-CA" b="1" dirty="0" smtClean="0"/>
              <a:t>Values: which are tops? </a:t>
            </a:r>
          </a:p>
          <a:p>
            <a:pPr marL="0" indent="0">
              <a:buNone/>
            </a:pPr>
            <a:r>
              <a:rPr lang="en-CA" b="1" dirty="0"/>
              <a:t> </a:t>
            </a:r>
            <a:r>
              <a:rPr lang="en-CA" b="1" dirty="0" smtClean="0"/>
              <a:t>              Money, health, family, independence…</a:t>
            </a:r>
          </a:p>
          <a:p>
            <a:pPr marL="0" indent="0">
              <a:buNone/>
            </a:pPr>
            <a:endParaRPr lang="en-CA" b="1" dirty="0" smtClean="0"/>
          </a:p>
          <a:p>
            <a:pPr marL="0" indent="0">
              <a:buNone/>
            </a:pPr>
            <a:r>
              <a:rPr lang="en-CA" b="1" dirty="0" smtClean="0"/>
              <a:t>Example: </a:t>
            </a:r>
            <a:r>
              <a:rPr lang="en-CA" b="1" dirty="0"/>
              <a:t>Conservatives (purity)</a:t>
            </a:r>
          </a:p>
          <a:p>
            <a:pPr marL="0" indent="0">
              <a:buNone/>
            </a:pPr>
            <a:endParaRPr lang="en-US" b="1" dirty="0"/>
          </a:p>
        </p:txBody>
      </p:sp>
    </p:spTree>
    <p:extLst>
      <p:ext uri="{BB962C8B-B14F-4D97-AF65-F5344CB8AC3E}">
        <p14:creationId xmlns:p14="http://schemas.microsoft.com/office/powerpoint/2010/main" val="255727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910" y="1773155"/>
            <a:ext cx="8658579" cy="3785652"/>
          </a:xfrm>
          <a:prstGeom prst="rect">
            <a:avLst/>
          </a:prstGeom>
        </p:spPr>
        <p:txBody>
          <a:bodyPr wrap="square">
            <a:spAutoFit/>
          </a:bodyPr>
          <a:lstStyle/>
          <a:p>
            <a:r>
              <a:rPr lang="en-US" sz="3200" b="1" dirty="0" smtClean="0">
                <a:solidFill>
                  <a:srgbClr val="009644"/>
                </a:solidFill>
                <a:latin typeface="Calibri" panose="020F0502020204030204" pitchFamily="34" charset="0"/>
                <a:sym typeface="Wingdings" panose="05000000000000000000" pitchFamily="2" charset="2"/>
              </a:rPr>
              <a:t></a:t>
            </a:r>
            <a:r>
              <a:rPr lang="en-US" sz="2000" b="1" dirty="0" smtClean="0">
                <a:latin typeface="Calibri" panose="020F0502020204030204" pitchFamily="34" charset="0"/>
                <a:sym typeface="Wingdings" panose="05000000000000000000" pitchFamily="2" charset="2"/>
              </a:rPr>
              <a:t> </a:t>
            </a:r>
            <a:r>
              <a:rPr lang="en-US" sz="2000" b="1" dirty="0" smtClean="0">
                <a:latin typeface="Calibri" panose="020F0502020204030204" pitchFamily="34" charset="0"/>
              </a:rPr>
              <a:t>Emphasize climate change </a:t>
            </a:r>
            <a:r>
              <a:rPr lang="en-US" sz="2000" b="1" dirty="0">
                <a:latin typeface="Calibri" panose="020F0502020204030204" pitchFamily="34" charset="0"/>
              </a:rPr>
              <a:t>as a present, local, and personal </a:t>
            </a:r>
            <a:r>
              <a:rPr lang="en-US" sz="2000" b="1" dirty="0" smtClean="0">
                <a:latin typeface="Calibri" panose="020F0502020204030204" pitchFamily="34" charset="0"/>
              </a:rPr>
              <a:t>risk </a:t>
            </a:r>
          </a:p>
          <a:p>
            <a:endParaRPr lang="en-US" sz="2000" b="1" dirty="0">
              <a:latin typeface="Calibri" panose="020F0502020204030204" pitchFamily="34" charset="0"/>
            </a:endParaRPr>
          </a:p>
          <a:p>
            <a:r>
              <a:rPr lang="en-US" sz="3200" b="1" dirty="0" smtClean="0">
                <a:solidFill>
                  <a:srgbClr val="009644"/>
                </a:solidFill>
                <a:latin typeface="Calibri" panose="020F0502020204030204" pitchFamily="34" charset="0"/>
                <a:sym typeface="Wingdings" panose="05000000000000000000" pitchFamily="2" charset="2"/>
              </a:rPr>
              <a:t></a:t>
            </a:r>
            <a:r>
              <a:rPr lang="en-US" sz="3200" b="1" dirty="0" smtClean="0">
                <a:latin typeface="Calibri" panose="020F0502020204030204" pitchFamily="34" charset="0"/>
                <a:sym typeface="Wingdings" panose="05000000000000000000" pitchFamily="2" charset="2"/>
              </a:rPr>
              <a:t> </a:t>
            </a:r>
            <a:r>
              <a:rPr lang="en-US" sz="2000" b="1" dirty="0" smtClean="0">
                <a:latin typeface="Calibri" panose="020F0502020204030204" pitchFamily="34" charset="0"/>
              </a:rPr>
              <a:t>Facilitate </a:t>
            </a:r>
            <a:r>
              <a:rPr lang="en-US" sz="2000" b="1" dirty="0">
                <a:latin typeface="Calibri" panose="020F0502020204030204" pitchFamily="34" charset="0"/>
              </a:rPr>
              <a:t>more affective and experiential </a:t>
            </a:r>
            <a:r>
              <a:rPr lang="en-US" sz="2000" b="1" dirty="0" smtClean="0">
                <a:latin typeface="Calibri" panose="020F0502020204030204" pitchFamily="34" charset="0"/>
              </a:rPr>
              <a:t>engagement </a:t>
            </a:r>
          </a:p>
          <a:p>
            <a:endParaRPr lang="en-US" sz="2000" b="1" dirty="0">
              <a:latin typeface="Calibri" panose="020F0502020204030204" pitchFamily="34" charset="0"/>
            </a:endParaRPr>
          </a:p>
          <a:p>
            <a:r>
              <a:rPr lang="en-US" sz="3200" b="1" dirty="0" smtClean="0">
                <a:solidFill>
                  <a:srgbClr val="009644"/>
                </a:solidFill>
                <a:latin typeface="Calibri" panose="020F0502020204030204" pitchFamily="34" charset="0"/>
                <a:sym typeface="Wingdings" panose="05000000000000000000" pitchFamily="2" charset="2"/>
              </a:rPr>
              <a:t></a:t>
            </a:r>
            <a:r>
              <a:rPr lang="en-US" sz="2000" b="1" dirty="0" smtClean="0">
                <a:latin typeface="Calibri" panose="020F0502020204030204" pitchFamily="34" charset="0"/>
                <a:sym typeface="Wingdings" panose="05000000000000000000" pitchFamily="2" charset="2"/>
              </a:rPr>
              <a:t> </a:t>
            </a:r>
            <a:r>
              <a:rPr lang="en-US" sz="2000" b="1" dirty="0" smtClean="0">
                <a:latin typeface="Calibri" panose="020F0502020204030204" pitchFamily="34" charset="0"/>
              </a:rPr>
              <a:t>Leverage </a:t>
            </a:r>
            <a:r>
              <a:rPr lang="en-US" sz="2000" b="1" dirty="0">
                <a:latin typeface="Calibri" panose="020F0502020204030204" pitchFamily="34" charset="0"/>
              </a:rPr>
              <a:t>relevant social group </a:t>
            </a:r>
            <a:r>
              <a:rPr lang="en-US" sz="2000" b="1" dirty="0" smtClean="0">
                <a:latin typeface="Calibri" panose="020F0502020204030204" pitchFamily="34" charset="0"/>
              </a:rPr>
              <a:t>norms </a:t>
            </a:r>
          </a:p>
          <a:p>
            <a:endParaRPr lang="en-US" sz="2000" b="1" dirty="0">
              <a:latin typeface="Calibri" panose="020F0502020204030204" pitchFamily="34" charset="0"/>
            </a:endParaRPr>
          </a:p>
          <a:p>
            <a:r>
              <a:rPr lang="en-US" sz="3200" b="1" dirty="0" smtClean="0">
                <a:solidFill>
                  <a:srgbClr val="009644"/>
                </a:solidFill>
                <a:latin typeface="Calibri" panose="020F0502020204030204" pitchFamily="34" charset="0"/>
                <a:sym typeface="Wingdings" panose="05000000000000000000" pitchFamily="2" charset="2"/>
              </a:rPr>
              <a:t></a:t>
            </a:r>
            <a:r>
              <a:rPr lang="en-US" sz="2000" b="1" dirty="0" smtClean="0">
                <a:latin typeface="Calibri" panose="020F0502020204030204" pitchFamily="34" charset="0"/>
                <a:sym typeface="Wingdings" panose="05000000000000000000" pitchFamily="2" charset="2"/>
              </a:rPr>
              <a:t> F</a:t>
            </a:r>
            <a:r>
              <a:rPr lang="en-US" sz="2000" b="1" dirty="0" smtClean="0">
                <a:latin typeface="Calibri" panose="020F0502020204030204" pitchFamily="34" charset="0"/>
              </a:rPr>
              <a:t>rame </a:t>
            </a:r>
            <a:r>
              <a:rPr lang="en-US" sz="2000" b="1" dirty="0">
                <a:latin typeface="Calibri" panose="020F0502020204030204" pitchFamily="34" charset="0"/>
              </a:rPr>
              <a:t>policy solutions in terms of </a:t>
            </a:r>
            <a:r>
              <a:rPr lang="en-US" sz="2000" b="1" dirty="0" smtClean="0">
                <a:latin typeface="Calibri" panose="020F0502020204030204" pitchFamily="34" charset="0"/>
              </a:rPr>
              <a:t>gains </a:t>
            </a:r>
            <a:r>
              <a:rPr lang="en-US" sz="2000" b="1" dirty="0">
                <a:latin typeface="Calibri" panose="020F0502020204030204" pitchFamily="34" charset="0"/>
              </a:rPr>
              <a:t>from immediate </a:t>
            </a:r>
            <a:r>
              <a:rPr lang="en-US" sz="2000" b="1" dirty="0" smtClean="0">
                <a:latin typeface="Calibri" panose="020F0502020204030204" pitchFamily="34" charset="0"/>
              </a:rPr>
              <a:t>action </a:t>
            </a:r>
          </a:p>
          <a:p>
            <a:endParaRPr lang="en-US" sz="2000" b="1" dirty="0">
              <a:latin typeface="Calibri" panose="020F0502020204030204" pitchFamily="34" charset="0"/>
            </a:endParaRPr>
          </a:p>
          <a:p>
            <a:r>
              <a:rPr lang="en-US" sz="3200" b="1" dirty="0" smtClean="0">
                <a:solidFill>
                  <a:srgbClr val="009644"/>
                </a:solidFill>
                <a:latin typeface="Calibri" panose="020F0502020204030204" pitchFamily="34" charset="0"/>
                <a:sym typeface="Wingdings" panose="05000000000000000000" pitchFamily="2" charset="2"/>
              </a:rPr>
              <a:t></a:t>
            </a:r>
            <a:r>
              <a:rPr lang="en-US" sz="2000" b="1" dirty="0" smtClean="0">
                <a:latin typeface="Calibri" panose="020F0502020204030204" pitchFamily="34" charset="0"/>
                <a:sym typeface="Wingdings" panose="05000000000000000000" pitchFamily="2" charset="2"/>
              </a:rPr>
              <a:t> A</a:t>
            </a:r>
            <a:r>
              <a:rPr lang="en-US" sz="2000" b="1" dirty="0" smtClean="0">
                <a:latin typeface="Calibri" panose="020F0502020204030204" pitchFamily="34" charset="0"/>
              </a:rPr>
              <a:t>ppeal </a:t>
            </a:r>
            <a:r>
              <a:rPr lang="en-US" sz="2000" b="1" dirty="0">
                <a:latin typeface="Calibri" panose="020F0502020204030204" pitchFamily="34" charset="0"/>
              </a:rPr>
              <a:t>to intrinsically valued long-term environmental goals and </a:t>
            </a:r>
            <a:r>
              <a:rPr lang="en-US" sz="2000" b="1" dirty="0" smtClean="0">
                <a:latin typeface="Calibri" panose="020F0502020204030204" pitchFamily="34" charset="0"/>
              </a:rPr>
              <a:t>outcomes</a:t>
            </a:r>
            <a:endParaRPr lang="en-US" sz="2000" b="1" dirty="0">
              <a:latin typeface="Calibri" panose="020F0502020204030204" pitchFamily="34" charset="0"/>
            </a:endParaRPr>
          </a:p>
        </p:txBody>
      </p:sp>
      <p:sp>
        <p:nvSpPr>
          <p:cNvPr id="3" name="TextBox 2"/>
          <p:cNvSpPr txBox="1"/>
          <p:nvPr/>
        </p:nvSpPr>
        <p:spPr>
          <a:xfrm>
            <a:off x="1343378" y="632178"/>
            <a:ext cx="6863644" cy="646331"/>
          </a:xfrm>
          <a:prstGeom prst="rect">
            <a:avLst/>
          </a:prstGeom>
          <a:noFill/>
        </p:spPr>
        <p:txBody>
          <a:bodyPr wrap="square" rtlCol="0">
            <a:spAutoFit/>
          </a:bodyPr>
          <a:lstStyle/>
          <a:p>
            <a:r>
              <a:rPr lang="en-US" sz="3600" b="1" dirty="0">
                <a:solidFill>
                  <a:srgbClr val="009644"/>
                </a:solidFill>
                <a:latin typeface="Calibri" panose="020F0502020204030204" pitchFamily="34" charset="0"/>
              </a:rPr>
              <a:t>We, and </a:t>
            </a:r>
            <a:r>
              <a:rPr lang="en-US" sz="3600" b="1" dirty="0" smtClean="0">
                <a:solidFill>
                  <a:srgbClr val="009644"/>
                </a:solidFill>
                <a:latin typeface="Calibri" panose="020F0502020204030204" pitchFamily="34" charset="0"/>
              </a:rPr>
              <a:t>policymakers, </a:t>
            </a:r>
            <a:r>
              <a:rPr lang="en-US" sz="3600" b="1" dirty="0">
                <a:solidFill>
                  <a:srgbClr val="009644"/>
                </a:solidFill>
                <a:latin typeface="Calibri" panose="020F0502020204030204" pitchFamily="34" charset="0"/>
              </a:rPr>
              <a:t>should:</a:t>
            </a:r>
          </a:p>
        </p:txBody>
      </p:sp>
    </p:spTree>
    <p:extLst>
      <p:ext uri="{BB962C8B-B14F-4D97-AF65-F5344CB8AC3E}">
        <p14:creationId xmlns:p14="http://schemas.microsoft.com/office/powerpoint/2010/main" val="382705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424061" cy="1325563"/>
          </a:xfrm>
        </p:spPr>
        <p:txBody>
          <a:bodyPr>
            <a:normAutofit/>
          </a:bodyPr>
          <a:lstStyle/>
          <a:p>
            <a:r>
              <a:rPr lang="en-CA" sz="3600" b="1" dirty="0" smtClean="0">
                <a:solidFill>
                  <a:srgbClr val="009644"/>
                </a:solidFill>
                <a:latin typeface="+mn-lt"/>
              </a:rPr>
              <a:t>That’s all folks…</a:t>
            </a:r>
            <a:endParaRPr lang="en-US" sz="3600" b="1" dirty="0">
              <a:solidFill>
                <a:srgbClr val="009644"/>
              </a:solidFill>
              <a:latin typeface="+mn-lt"/>
            </a:endParaRPr>
          </a:p>
        </p:txBody>
      </p:sp>
      <p:sp>
        <p:nvSpPr>
          <p:cNvPr id="3" name="Content Placeholder 2"/>
          <p:cNvSpPr>
            <a:spLocks noGrp="1"/>
          </p:cNvSpPr>
          <p:nvPr>
            <p:ph idx="1"/>
          </p:nvPr>
        </p:nvSpPr>
        <p:spPr/>
        <p:txBody>
          <a:bodyPr/>
          <a:lstStyle/>
          <a:p>
            <a:pPr marL="0" indent="0">
              <a:buNone/>
            </a:pPr>
            <a:r>
              <a:rPr lang="en-CA" dirty="0" smtClean="0"/>
              <a:t>          </a:t>
            </a:r>
            <a:r>
              <a:rPr lang="en-CA" b="1" dirty="0" smtClean="0">
                <a:solidFill>
                  <a:srgbClr val="0070C0"/>
                </a:solidFill>
              </a:rPr>
              <a:t>Thanks for your attention…your thoughts?</a:t>
            </a:r>
          </a:p>
          <a:p>
            <a:pPr marL="0" indent="0">
              <a:buNone/>
            </a:pPr>
            <a:endParaRPr lang="en-CA" dirty="0"/>
          </a:p>
          <a:p>
            <a:pPr marL="0" indent="0" algn="ctr">
              <a:buNone/>
            </a:pPr>
            <a:r>
              <a:rPr lang="en-CA" b="1" dirty="0" smtClean="0">
                <a:solidFill>
                  <a:srgbClr val="00B050"/>
                </a:solidFill>
              </a:rPr>
              <a:t>Later?</a:t>
            </a:r>
          </a:p>
          <a:p>
            <a:pPr marL="0" indent="0" algn="ctr">
              <a:buNone/>
            </a:pPr>
            <a:r>
              <a:rPr lang="en-CA" b="1" dirty="0" smtClean="0"/>
              <a:t>Robert Gifford</a:t>
            </a:r>
          </a:p>
          <a:p>
            <a:pPr marL="0" indent="0" algn="ctr">
              <a:buNone/>
            </a:pPr>
            <a:r>
              <a:rPr lang="en-CA" b="1" dirty="0" smtClean="0"/>
              <a:t>University of Victoria</a:t>
            </a:r>
          </a:p>
          <a:p>
            <a:pPr marL="0" indent="0" algn="ctr">
              <a:buNone/>
            </a:pPr>
            <a:r>
              <a:rPr lang="en-CA" b="1" dirty="0" smtClean="0"/>
              <a:t>rgifford@uvic.ca</a:t>
            </a:r>
          </a:p>
          <a:p>
            <a:pPr marL="0" indent="0" algn="ctr">
              <a:buNone/>
            </a:pPr>
            <a:r>
              <a:rPr lang="en-US" b="1" dirty="0" smtClean="0"/>
              <a:t>web.uvic.ca</a:t>
            </a:r>
            <a:r>
              <a:rPr lang="en-US" b="1" dirty="0"/>
              <a:t>/~esplab/</a:t>
            </a:r>
          </a:p>
        </p:txBody>
      </p:sp>
    </p:spTree>
    <p:extLst>
      <p:ext uri="{BB962C8B-B14F-4D97-AF65-F5344CB8AC3E}">
        <p14:creationId xmlns:p14="http://schemas.microsoft.com/office/powerpoint/2010/main" val="181316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023" y="630242"/>
            <a:ext cx="8556977" cy="447582"/>
          </a:xfrm>
        </p:spPr>
        <p:txBody>
          <a:bodyPr>
            <a:noAutofit/>
          </a:bodyPr>
          <a:lstStyle/>
          <a:p>
            <a:r>
              <a:rPr lang="en-CA" sz="3600" b="1" dirty="0" smtClean="0">
                <a:solidFill>
                  <a:srgbClr val="009644"/>
                </a:solidFill>
                <a:latin typeface="+mn-lt"/>
              </a:rPr>
              <a:t>Second, population growth is a root cause</a:t>
            </a:r>
            <a:endParaRPr lang="en-US" sz="3600" b="1" dirty="0">
              <a:solidFill>
                <a:srgbClr val="009644"/>
              </a:solidFill>
              <a:latin typeface="+mn-lt"/>
            </a:endParaRPr>
          </a:p>
        </p:txBody>
      </p:sp>
      <p:pic>
        <p:nvPicPr>
          <p:cNvPr id="4" name="Picture 3"/>
          <p:cNvPicPr>
            <a:picLocks noChangeAspect="1"/>
          </p:cNvPicPr>
          <p:nvPr/>
        </p:nvPicPr>
        <p:blipFill>
          <a:blip r:embed="rId2"/>
          <a:stretch>
            <a:fillRect/>
          </a:stretch>
        </p:blipFill>
        <p:spPr>
          <a:xfrm>
            <a:off x="1894207" y="1797810"/>
            <a:ext cx="4625346" cy="4202940"/>
          </a:xfrm>
          <a:prstGeom prst="rect">
            <a:avLst/>
          </a:prstGeom>
        </p:spPr>
      </p:pic>
    </p:spTree>
    <p:extLst>
      <p:ext uri="{BB962C8B-B14F-4D97-AF65-F5344CB8AC3E}">
        <p14:creationId xmlns:p14="http://schemas.microsoft.com/office/powerpoint/2010/main" val="2673247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798903" y="1375887"/>
            <a:ext cx="3942159" cy="3185160"/>
          </a:xfrm>
          <a:prstGeom prst="rect">
            <a:avLst/>
          </a:prstGeom>
        </p:spPr>
      </p:pic>
      <p:sp>
        <p:nvSpPr>
          <p:cNvPr id="3" name="TextBox 2"/>
          <p:cNvSpPr txBox="1"/>
          <p:nvPr/>
        </p:nvSpPr>
        <p:spPr>
          <a:xfrm>
            <a:off x="555178" y="432852"/>
            <a:ext cx="8429611" cy="646331"/>
          </a:xfrm>
          <a:prstGeom prst="rect">
            <a:avLst/>
          </a:prstGeom>
          <a:noFill/>
        </p:spPr>
        <p:txBody>
          <a:bodyPr wrap="square" rtlCol="0">
            <a:spAutoFit/>
          </a:bodyPr>
          <a:lstStyle/>
          <a:p>
            <a:pPr fontAlgn="base">
              <a:spcBef>
                <a:spcPct val="0"/>
              </a:spcBef>
              <a:spcAft>
                <a:spcPct val="0"/>
              </a:spcAft>
            </a:pPr>
            <a:r>
              <a:rPr lang="en-US" sz="3600" b="1" dirty="0">
                <a:solidFill>
                  <a:srgbClr val="00863D"/>
                </a:solidFill>
                <a:cs typeface="Arial" charset="0"/>
              </a:rPr>
              <a:t>Climate change is, and will be, very serious</a:t>
            </a:r>
          </a:p>
        </p:txBody>
      </p:sp>
      <p:sp>
        <p:nvSpPr>
          <p:cNvPr id="4" name="TextBox 3"/>
          <p:cNvSpPr txBox="1"/>
          <p:nvPr/>
        </p:nvSpPr>
        <p:spPr>
          <a:xfrm>
            <a:off x="1596118" y="4857751"/>
            <a:ext cx="6347732" cy="900246"/>
          </a:xfrm>
          <a:prstGeom prst="rect">
            <a:avLst/>
          </a:prstGeom>
          <a:noFill/>
        </p:spPr>
        <p:txBody>
          <a:bodyPr wrap="square" rtlCol="0">
            <a:spAutoFit/>
          </a:bodyPr>
          <a:lstStyle/>
          <a:p>
            <a:pPr fontAlgn="base">
              <a:spcBef>
                <a:spcPct val="0"/>
              </a:spcBef>
              <a:spcAft>
                <a:spcPct val="0"/>
              </a:spcAft>
            </a:pPr>
            <a:r>
              <a:rPr lang="en-US" sz="1050" b="1" dirty="0">
                <a:solidFill>
                  <a:srgbClr val="D04202"/>
                </a:solidFill>
                <a:latin typeface="Arial" charset="0"/>
                <a:cs typeface="Arial" charset="0"/>
              </a:rPr>
              <a:t>“There’s one issue that will define the contours of this century more dramatically than any other, and that is the urgent and growing threat of a changing climate.” Barack Obama, UN Climate Change Summit, September 23, 2014</a:t>
            </a:r>
            <a:endParaRPr lang="en-CA" sz="1050" b="1" dirty="0">
              <a:solidFill>
                <a:srgbClr val="D04202"/>
              </a:solidFill>
              <a:latin typeface="Arial" charset="0"/>
              <a:cs typeface="Arial" charset="0"/>
            </a:endParaRPr>
          </a:p>
          <a:p>
            <a:pPr fontAlgn="base">
              <a:spcBef>
                <a:spcPct val="0"/>
              </a:spcBef>
              <a:spcAft>
                <a:spcPct val="0"/>
              </a:spcAft>
            </a:pPr>
            <a:endParaRPr lang="en-CA" sz="1050" dirty="0">
              <a:solidFill>
                <a:prstClr val="black"/>
              </a:solidFill>
              <a:latin typeface="Arial" charset="0"/>
              <a:cs typeface="Arial" charset="0"/>
            </a:endParaRPr>
          </a:p>
          <a:p>
            <a:pPr fontAlgn="base">
              <a:spcBef>
                <a:spcPct val="0"/>
              </a:spcBef>
              <a:spcAft>
                <a:spcPct val="0"/>
              </a:spcAft>
            </a:pPr>
            <a:r>
              <a:rPr lang="en-CA" sz="1050" b="1" dirty="0">
                <a:solidFill>
                  <a:srgbClr val="00863D"/>
                </a:solidFill>
                <a:latin typeface="Arial" charset="0"/>
                <a:cs typeface="Arial" charset="0"/>
              </a:rPr>
              <a:t>“Climate change is the greatest collective challenge we face as a nation” – Justin Trudeau  2016</a:t>
            </a:r>
          </a:p>
        </p:txBody>
      </p:sp>
    </p:spTree>
    <p:extLst>
      <p:ext uri="{BB962C8B-B14F-4D97-AF65-F5344CB8AC3E}">
        <p14:creationId xmlns:p14="http://schemas.microsoft.com/office/powerpoint/2010/main" val="335231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600" b="1" dirty="0" smtClean="0">
                <a:solidFill>
                  <a:srgbClr val="00863D"/>
                </a:solidFill>
              </a:rPr>
              <a:t>Sectoral causes of climate problems</a:t>
            </a:r>
            <a:r>
              <a:rPr lang="en-US" b="1" dirty="0" smtClean="0">
                <a:solidFill>
                  <a:srgbClr val="00863D"/>
                </a:solidFill>
              </a:rPr>
              <a:t/>
            </a:r>
            <a:br>
              <a:rPr lang="en-US" b="1" dirty="0" smtClean="0">
                <a:solidFill>
                  <a:srgbClr val="00863D"/>
                </a:solidFill>
              </a:rPr>
            </a:br>
            <a:endParaRPr lang="en-US" sz="2400" b="1" dirty="0">
              <a:solidFill>
                <a:srgbClr val="00863D"/>
              </a:solidFill>
            </a:endParaRPr>
          </a:p>
        </p:txBody>
      </p:sp>
      <p:sp>
        <p:nvSpPr>
          <p:cNvPr id="6147" name="Content Placeholder 2"/>
          <p:cNvSpPr>
            <a:spLocks noGrp="1"/>
          </p:cNvSpPr>
          <p:nvPr>
            <p:ph idx="1"/>
          </p:nvPr>
        </p:nvSpPr>
        <p:spPr>
          <a:xfrm>
            <a:off x="1114425" y="1254478"/>
            <a:ext cx="6915150" cy="2286000"/>
          </a:xfrm>
        </p:spPr>
        <p:txBody>
          <a:bodyPr/>
          <a:lstStyle/>
          <a:p>
            <a:r>
              <a:rPr lang="en-US" sz="2100" b="1" dirty="0">
                <a:solidFill>
                  <a:srgbClr val="002060"/>
                </a:solidFill>
              </a:rPr>
              <a:t>Various structural-macro influences, including…</a:t>
            </a:r>
          </a:p>
          <a:p>
            <a:pPr lvl="1"/>
            <a:r>
              <a:rPr lang="en-US" b="1" dirty="0" smtClean="0">
                <a:solidFill>
                  <a:srgbClr val="002060"/>
                </a:solidFill>
              </a:rPr>
              <a:t>Geophysical factors (Can’t live without heat or A/C?)</a:t>
            </a:r>
          </a:p>
          <a:p>
            <a:pPr lvl="1"/>
            <a:r>
              <a:rPr lang="en-US" b="1" dirty="0" smtClean="0">
                <a:solidFill>
                  <a:srgbClr val="002060"/>
                </a:solidFill>
              </a:rPr>
              <a:t>Economic factors (Marketing, grow-or-die capitalism)</a:t>
            </a:r>
          </a:p>
          <a:p>
            <a:pPr lvl="1"/>
            <a:r>
              <a:rPr lang="en-US" b="1" dirty="0" smtClean="0">
                <a:solidFill>
                  <a:srgbClr val="002060"/>
                </a:solidFill>
              </a:rPr>
              <a:t>Technological factors (My ride is so comfy!)</a:t>
            </a:r>
          </a:p>
          <a:p>
            <a:pPr lvl="1"/>
            <a:r>
              <a:rPr lang="en-US" b="1" dirty="0" smtClean="0">
                <a:solidFill>
                  <a:srgbClr val="002060"/>
                </a:solidFill>
              </a:rPr>
              <a:t>Infrastructure problems (Ride a bike in traffic?)</a:t>
            </a:r>
          </a:p>
          <a:p>
            <a:pPr lvl="1"/>
            <a:r>
              <a:rPr lang="en-US" b="1" dirty="0" smtClean="0">
                <a:solidFill>
                  <a:srgbClr val="002060"/>
                </a:solidFill>
              </a:rPr>
              <a:t>Political constraints (Getting legislation passed is hard)</a:t>
            </a:r>
          </a:p>
          <a:p>
            <a:endParaRPr lang="en-US" sz="2250" b="1" dirty="0"/>
          </a:p>
        </p:txBody>
      </p:sp>
      <p:sp>
        <p:nvSpPr>
          <p:cNvPr id="5" name="TextBox 4"/>
          <p:cNvSpPr txBox="1"/>
          <p:nvPr/>
        </p:nvSpPr>
        <p:spPr>
          <a:xfrm>
            <a:off x="1543050" y="4057650"/>
            <a:ext cx="6457950" cy="623248"/>
          </a:xfrm>
          <a:prstGeom prst="rect">
            <a:avLst/>
          </a:prstGeom>
          <a:noFill/>
        </p:spPr>
        <p:txBody>
          <a:bodyPr>
            <a:spAutoFit/>
          </a:bodyPr>
          <a:lstStyle/>
          <a:p>
            <a:pPr fontAlgn="base">
              <a:spcBef>
                <a:spcPct val="0"/>
              </a:spcBef>
              <a:spcAft>
                <a:spcPct val="0"/>
              </a:spcAft>
              <a:defRPr/>
            </a:pPr>
            <a:endParaRPr lang="en-US" sz="2100">
              <a:solidFill>
                <a:prstClr val="black"/>
              </a:solidFill>
              <a:cs typeface="Arial" charset="0"/>
            </a:endParaRPr>
          </a:p>
          <a:p>
            <a:pPr fontAlgn="base">
              <a:spcBef>
                <a:spcPct val="0"/>
              </a:spcBef>
              <a:spcAft>
                <a:spcPct val="0"/>
              </a:spcAft>
              <a:defRPr/>
            </a:pPr>
            <a:r>
              <a:rPr lang="en-US" sz="1350">
                <a:solidFill>
                  <a:prstClr val="black"/>
                </a:solidFill>
                <a:latin typeface="Arial" charset="0"/>
                <a:cs typeface="Arial" charset="0"/>
              </a:rPr>
              <a:t>	</a:t>
            </a:r>
          </a:p>
        </p:txBody>
      </p:sp>
      <p:pic>
        <p:nvPicPr>
          <p:cNvPr id="6149" name="Picture 7" descr="http://www.aka1618.com/RE2/wp-content/uploads/igloo.jpg"/>
          <p:cNvPicPr>
            <a:picLocks noChangeAspect="1" noChangeArrowheads="1"/>
          </p:cNvPicPr>
          <p:nvPr/>
        </p:nvPicPr>
        <p:blipFill>
          <a:blip r:embed="rId3" cstate="print"/>
          <a:srcRect/>
          <a:stretch>
            <a:fillRect/>
          </a:stretch>
        </p:blipFill>
        <p:spPr bwMode="auto">
          <a:xfrm>
            <a:off x="1314450" y="4361362"/>
            <a:ext cx="1771650" cy="1467938"/>
          </a:xfrm>
          <a:prstGeom prst="rect">
            <a:avLst/>
          </a:prstGeom>
          <a:noFill/>
          <a:ln w="9525">
            <a:noFill/>
            <a:miter lim="800000"/>
            <a:headEnd/>
            <a:tailEnd/>
          </a:ln>
        </p:spPr>
      </p:pic>
      <p:pic>
        <p:nvPicPr>
          <p:cNvPr id="6150" name="Picture 9" descr="click to zoom"/>
          <p:cNvPicPr>
            <a:picLocks noChangeAspect="1" noChangeArrowheads="1"/>
          </p:cNvPicPr>
          <p:nvPr/>
        </p:nvPicPr>
        <p:blipFill>
          <a:blip r:embed="rId4" cstate="print"/>
          <a:srcRect/>
          <a:stretch>
            <a:fillRect/>
          </a:stretch>
        </p:blipFill>
        <p:spPr bwMode="auto">
          <a:xfrm>
            <a:off x="3486150" y="4360374"/>
            <a:ext cx="2171700" cy="1432018"/>
          </a:xfrm>
          <a:prstGeom prst="rect">
            <a:avLst/>
          </a:prstGeom>
          <a:noFill/>
          <a:ln w="9525">
            <a:noFill/>
            <a:miter lim="800000"/>
            <a:headEnd/>
            <a:tailEnd/>
          </a:ln>
        </p:spPr>
      </p:pic>
      <p:pic>
        <p:nvPicPr>
          <p:cNvPr id="6151" name="Picture 11" descr="http://4.bp.blogspot.com/_wb8bAl1P-N0/SifXoYgdYoI/AAAAAAAAHzw/TKqoBkASrGY/s400/tiny+filth+prophylactic.jpg"/>
          <p:cNvPicPr>
            <a:picLocks noChangeAspect="1" noChangeArrowheads="1"/>
          </p:cNvPicPr>
          <p:nvPr/>
        </p:nvPicPr>
        <p:blipFill>
          <a:blip r:embed="rId5" cstate="print"/>
          <a:srcRect/>
          <a:stretch>
            <a:fillRect/>
          </a:stretch>
        </p:blipFill>
        <p:spPr bwMode="auto">
          <a:xfrm>
            <a:off x="6057900" y="4407769"/>
            <a:ext cx="1543050" cy="1364381"/>
          </a:xfrm>
          <a:prstGeom prst="rect">
            <a:avLst/>
          </a:prstGeom>
          <a:noFill/>
          <a:ln w="9525">
            <a:noFill/>
            <a:miter lim="800000"/>
            <a:headEnd/>
            <a:tailEnd/>
          </a:ln>
        </p:spPr>
      </p:pic>
    </p:spTree>
    <p:extLst>
      <p:ext uri="{BB962C8B-B14F-4D97-AF65-F5344CB8AC3E}">
        <p14:creationId xmlns:p14="http://schemas.microsoft.com/office/powerpoint/2010/main" val="17013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371600" y="428625"/>
            <a:ext cx="6400800" cy="857250"/>
          </a:xfrm>
        </p:spPr>
        <p:txBody>
          <a:bodyPr/>
          <a:lstStyle/>
          <a:p>
            <a:r>
              <a:rPr lang="en-US" sz="3600" b="1" dirty="0" smtClean="0">
                <a:solidFill>
                  <a:srgbClr val="00863D"/>
                </a:solidFill>
              </a:rPr>
              <a:t>But </a:t>
            </a:r>
            <a:r>
              <a:rPr lang="en-US" sz="3600" b="1" dirty="0" smtClean="0">
                <a:solidFill>
                  <a:srgbClr val="00863D"/>
                </a:solidFill>
              </a:rPr>
              <a:t>ultimately</a:t>
            </a:r>
            <a:r>
              <a:rPr lang="en-US" sz="3600" b="1" dirty="0" smtClean="0">
                <a:solidFill>
                  <a:srgbClr val="00863D"/>
                </a:solidFill>
              </a:rPr>
              <a:t>, </a:t>
            </a:r>
            <a:r>
              <a:rPr lang="en-US" sz="3600" b="1" dirty="0" smtClean="0">
                <a:solidFill>
                  <a:srgbClr val="00863D"/>
                </a:solidFill>
              </a:rPr>
              <a:t>it’s about…Us</a:t>
            </a:r>
            <a:endParaRPr lang="en-US" sz="3600" b="1" dirty="0" smtClean="0">
              <a:solidFill>
                <a:srgbClr val="00863D"/>
              </a:solidFill>
            </a:endParaRPr>
          </a:p>
        </p:txBody>
      </p:sp>
      <p:sp>
        <p:nvSpPr>
          <p:cNvPr id="7171" name="Content Placeholder 2"/>
          <p:cNvSpPr>
            <a:spLocks noGrp="1"/>
          </p:cNvSpPr>
          <p:nvPr>
            <p:ph idx="1"/>
          </p:nvPr>
        </p:nvSpPr>
        <p:spPr>
          <a:xfrm>
            <a:off x="1485900" y="1828800"/>
            <a:ext cx="6172200" cy="3200400"/>
          </a:xfrm>
        </p:spPr>
        <p:txBody>
          <a:bodyPr/>
          <a:lstStyle/>
          <a:p>
            <a:r>
              <a:rPr lang="en-US" sz="2250" b="1" dirty="0">
                <a:solidFill>
                  <a:srgbClr val="002060"/>
                </a:solidFill>
              </a:rPr>
              <a:t>Psychological factors, broadly:</a:t>
            </a:r>
          </a:p>
          <a:p>
            <a:pPr>
              <a:buFont typeface="Arial" charset="0"/>
              <a:buNone/>
            </a:pPr>
            <a:r>
              <a:rPr lang="en-US" sz="2250" b="1" dirty="0">
                <a:solidFill>
                  <a:srgbClr val="002060"/>
                </a:solidFill>
              </a:rPr>
              <a:t>	 --</a:t>
            </a:r>
            <a:r>
              <a:rPr lang="en-US" sz="2250" b="1" i="1" dirty="0">
                <a:solidFill>
                  <a:srgbClr val="002060"/>
                </a:solidFill>
              </a:rPr>
              <a:t>Intra</a:t>
            </a:r>
            <a:r>
              <a:rPr lang="en-US" sz="2250" b="1" dirty="0">
                <a:solidFill>
                  <a:srgbClr val="002060"/>
                </a:solidFill>
              </a:rPr>
              <a:t>personal factors (personality, values, 	attitudes, skill, aspirations)</a:t>
            </a:r>
          </a:p>
          <a:p>
            <a:pPr>
              <a:buFont typeface="Arial" charset="0"/>
              <a:buNone/>
            </a:pPr>
            <a:r>
              <a:rPr lang="en-US" sz="2250" b="1" dirty="0">
                <a:solidFill>
                  <a:srgbClr val="002060"/>
                </a:solidFill>
              </a:rPr>
              <a:t>	--</a:t>
            </a:r>
            <a:r>
              <a:rPr lang="en-US" sz="2250" b="1" i="1" dirty="0">
                <a:solidFill>
                  <a:srgbClr val="002060"/>
                </a:solidFill>
              </a:rPr>
              <a:t>Inter</a:t>
            </a:r>
            <a:r>
              <a:rPr lang="en-US" sz="2250" b="1" dirty="0">
                <a:solidFill>
                  <a:srgbClr val="002060"/>
                </a:solidFill>
              </a:rPr>
              <a:t>personal relations (social comparison, 	trust, friendship, norms, etc.)</a:t>
            </a:r>
          </a:p>
          <a:p>
            <a:pPr>
              <a:buFont typeface="Arial" charset="0"/>
              <a:buNone/>
            </a:pPr>
            <a:r>
              <a:rPr lang="en-US" sz="2250" b="1" dirty="0">
                <a:solidFill>
                  <a:srgbClr val="002060"/>
                </a:solidFill>
              </a:rPr>
              <a:t>    --</a:t>
            </a:r>
            <a:r>
              <a:rPr lang="en-US" sz="2250" b="1" i="1" dirty="0">
                <a:solidFill>
                  <a:srgbClr val="002060"/>
                </a:solidFill>
              </a:rPr>
              <a:t>Decision-making</a:t>
            </a:r>
            <a:r>
              <a:rPr lang="en-US" sz="2250" b="1" dirty="0">
                <a:solidFill>
                  <a:srgbClr val="002060"/>
                </a:solidFill>
              </a:rPr>
              <a:t>: Each one of us, every day,</a:t>
            </a:r>
          </a:p>
          <a:p>
            <a:pPr>
              <a:buFont typeface="Arial" charset="0"/>
              <a:buNone/>
            </a:pPr>
            <a:r>
              <a:rPr lang="en-US" sz="2250" b="1" dirty="0">
                <a:solidFill>
                  <a:srgbClr val="002060"/>
                </a:solidFill>
              </a:rPr>
              <a:t>           citizen or CEO, makes choices every day, </a:t>
            </a:r>
          </a:p>
          <a:p>
            <a:pPr>
              <a:buFont typeface="Arial" charset="0"/>
              <a:buNone/>
            </a:pPr>
            <a:r>
              <a:rPr lang="en-US" sz="2250" b="1" dirty="0">
                <a:solidFill>
                  <a:srgbClr val="002060"/>
                </a:solidFill>
              </a:rPr>
              <a:t>           and these choices matter in the aggregate</a:t>
            </a:r>
          </a:p>
        </p:txBody>
      </p:sp>
      <p:sp>
        <p:nvSpPr>
          <p:cNvPr id="4" name="TextBox 3"/>
          <p:cNvSpPr txBox="1">
            <a:spLocks noChangeArrowheads="1"/>
          </p:cNvSpPr>
          <p:nvPr/>
        </p:nvSpPr>
        <p:spPr bwMode="auto">
          <a:xfrm>
            <a:off x="2171700" y="5257800"/>
            <a:ext cx="5486400" cy="300082"/>
          </a:xfrm>
          <a:prstGeom prst="rect">
            <a:avLst/>
          </a:prstGeom>
          <a:noFill/>
          <a:ln w="9525">
            <a:noFill/>
            <a:miter lim="800000"/>
            <a:headEnd/>
            <a:tailEnd/>
          </a:ln>
        </p:spPr>
        <p:txBody>
          <a:bodyPr>
            <a:spAutoFit/>
          </a:bodyPr>
          <a:lstStyle/>
          <a:p>
            <a:pPr fontAlgn="base">
              <a:spcBef>
                <a:spcPct val="0"/>
              </a:spcBef>
              <a:spcAft>
                <a:spcPct val="0"/>
              </a:spcAft>
            </a:pPr>
            <a:r>
              <a:rPr lang="en-US" sz="1350">
                <a:solidFill>
                  <a:srgbClr val="C00000"/>
                </a:solidFill>
                <a:latin typeface="Arial" charset="0"/>
                <a:cs typeface="Arial" charset="0"/>
              </a:rPr>
              <a:t>About half of all emissions are made by “us” – not industry, etc.</a:t>
            </a:r>
          </a:p>
        </p:txBody>
      </p:sp>
    </p:spTree>
    <p:extLst>
      <p:ext uri="{BB962C8B-B14F-4D97-AF65-F5344CB8AC3E}">
        <p14:creationId xmlns:p14="http://schemas.microsoft.com/office/powerpoint/2010/main" val="1277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z="3600" b="1" dirty="0" smtClean="0">
                <a:solidFill>
                  <a:srgbClr val="00863D"/>
                </a:solidFill>
              </a:rPr>
              <a:t>The guilty party</a:t>
            </a:r>
          </a:p>
        </p:txBody>
      </p:sp>
      <p:pic>
        <p:nvPicPr>
          <p:cNvPr id="8196" name="Picture 6" descr="http://www.salem-news.com/stimg/march282008/pogo_.jpg"/>
          <p:cNvPicPr>
            <a:picLocks noChangeAspect="1" noChangeArrowheads="1"/>
          </p:cNvPicPr>
          <p:nvPr/>
        </p:nvPicPr>
        <p:blipFill>
          <a:blip r:embed="rId3" cstate="print"/>
          <a:srcRect/>
          <a:stretch>
            <a:fillRect/>
          </a:stretch>
        </p:blipFill>
        <p:spPr bwMode="auto">
          <a:xfrm>
            <a:off x="3429001" y="2000250"/>
            <a:ext cx="2250281" cy="3000375"/>
          </a:xfrm>
          <a:prstGeom prst="rect">
            <a:avLst/>
          </a:prstGeom>
          <a:noFill/>
          <a:ln w="9525">
            <a:noFill/>
            <a:miter lim="800000"/>
            <a:headEnd/>
            <a:tailEnd/>
          </a:ln>
        </p:spPr>
      </p:pic>
      <p:sp>
        <p:nvSpPr>
          <p:cNvPr id="2" name="TextBox 1"/>
          <p:cNvSpPr txBox="1"/>
          <p:nvPr/>
        </p:nvSpPr>
        <p:spPr>
          <a:xfrm>
            <a:off x="2988380" y="5433196"/>
            <a:ext cx="3167239" cy="300082"/>
          </a:xfrm>
          <a:prstGeom prst="rect">
            <a:avLst/>
          </a:prstGeom>
          <a:noFill/>
        </p:spPr>
        <p:txBody>
          <a:bodyPr wrap="square" rtlCol="0">
            <a:spAutoFit/>
          </a:bodyPr>
          <a:lstStyle/>
          <a:p>
            <a:pPr fontAlgn="base">
              <a:spcBef>
                <a:spcPct val="0"/>
              </a:spcBef>
              <a:spcAft>
                <a:spcPct val="0"/>
              </a:spcAft>
            </a:pPr>
            <a:r>
              <a:rPr lang="en-US" sz="1350" b="1" dirty="0">
                <a:solidFill>
                  <a:prstClr val="black"/>
                </a:solidFill>
                <a:latin typeface="Arial" charset="0"/>
                <a:cs typeface="Arial" charset="0"/>
              </a:rPr>
              <a:t>(This are Pogo, for you young ‘</a:t>
            </a:r>
            <a:r>
              <a:rPr lang="en-US" sz="1350" b="1" dirty="0" err="1">
                <a:solidFill>
                  <a:prstClr val="black"/>
                </a:solidFill>
                <a:latin typeface="Arial" charset="0"/>
                <a:cs typeface="Arial" charset="0"/>
              </a:rPr>
              <a:t>uns</a:t>
            </a:r>
            <a:r>
              <a:rPr lang="en-US" sz="1350" b="1" dirty="0">
                <a:solidFill>
                  <a:prstClr val="black"/>
                </a:solidFill>
                <a:latin typeface="Arial" charset="0"/>
                <a:cs typeface="Arial" charset="0"/>
              </a:rPr>
              <a:t>)</a:t>
            </a:r>
          </a:p>
        </p:txBody>
      </p:sp>
    </p:spTree>
    <p:extLst>
      <p:ext uri="{BB962C8B-B14F-4D97-AF65-F5344CB8AC3E}">
        <p14:creationId xmlns:p14="http://schemas.microsoft.com/office/powerpoint/2010/main" val="312340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474611" y="534106"/>
            <a:ext cx="6172200" cy="857250"/>
          </a:xfrm>
        </p:spPr>
        <p:txBody>
          <a:bodyPr/>
          <a:lstStyle/>
          <a:p>
            <a:pPr>
              <a:lnSpc>
                <a:spcPts val="3000"/>
              </a:lnSpc>
            </a:pPr>
            <a:r>
              <a:rPr lang="en-US" b="1" dirty="0" smtClean="0">
                <a:solidFill>
                  <a:srgbClr val="00863D"/>
                </a:solidFill>
                <a:latin typeface="+mn-lt"/>
              </a:rPr>
              <a:t>                </a:t>
            </a:r>
            <a:r>
              <a:rPr lang="en-US" sz="3600" b="1" dirty="0" smtClean="0">
                <a:solidFill>
                  <a:srgbClr val="00863D"/>
                </a:solidFill>
                <a:latin typeface="+mn-lt"/>
              </a:rPr>
              <a:t>What to do?</a:t>
            </a:r>
            <a:br>
              <a:rPr lang="en-US" sz="3600" b="1" dirty="0" smtClean="0">
                <a:solidFill>
                  <a:srgbClr val="00863D"/>
                </a:solidFill>
                <a:latin typeface="+mn-lt"/>
              </a:rPr>
            </a:br>
            <a:r>
              <a:rPr lang="en-US" b="1" dirty="0" smtClean="0">
                <a:solidFill>
                  <a:srgbClr val="00863D"/>
                </a:solidFill>
              </a:rPr>
              <a:t>            </a:t>
            </a:r>
            <a:r>
              <a:rPr lang="en-US" sz="2100" b="1" dirty="0">
                <a:solidFill>
                  <a:srgbClr val="002060"/>
                </a:solidFill>
              </a:rPr>
              <a:t>(These are from various websites)</a:t>
            </a:r>
          </a:p>
        </p:txBody>
      </p:sp>
      <p:pic>
        <p:nvPicPr>
          <p:cNvPr id="6" name="Content Placeholder 5" descr="51THINGS.jpg"/>
          <p:cNvPicPr>
            <a:picLocks noGrp="1" noChangeAspect="1"/>
          </p:cNvPicPr>
          <p:nvPr>
            <p:ph idx="1"/>
          </p:nvPr>
        </p:nvPicPr>
        <p:blipFill>
          <a:blip r:embed="rId3" cstate="print"/>
          <a:srcRect/>
          <a:stretch>
            <a:fillRect/>
          </a:stretch>
        </p:blipFill>
        <p:spPr>
          <a:xfrm>
            <a:off x="5657850" y="2286000"/>
            <a:ext cx="2130029" cy="2400300"/>
          </a:xfrm>
        </p:spPr>
      </p:pic>
      <p:pic>
        <p:nvPicPr>
          <p:cNvPr id="23554" name="Picture 2" descr="http://transitionculture.org/wp-content/uploads/2007/EA.jpg"/>
          <p:cNvPicPr>
            <a:picLocks noChangeAspect="1" noChangeArrowheads="1"/>
          </p:cNvPicPr>
          <p:nvPr/>
        </p:nvPicPr>
        <p:blipFill>
          <a:blip r:embed="rId4" cstate="print"/>
          <a:srcRect/>
          <a:stretch>
            <a:fillRect/>
          </a:stretch>
        </p:blipFill>
        <p:spPr bwMode="auto">
          <a:xfrm>
            <a:off x="3543301" y="2286000"/>
            <a:ext cx="1735931" cy="2457450"/>
          </a:xfrm>
          <a:prstGeom prst="rect">
            <a:avLst/>
          </a:prstGeom>
          <a:noFill/>
          <a:ln w="9525">
            <a:noFill/>
            <a:miter lim="800000"/>
            <a:headEnd/>
            <a:tailEnd/>
          </a:ln>
        </p:spPr>
      </p:pic>
      <p:pic>
        <p:nvPicPr>
          <p:cNvPr id="19458" name="Picture 2" descr="http://www.cambridgenow.ca/cnt/files/Editorial%20Environmental/Ten-Things.gif"/>
          <p:cNvPicPr>
            <a:picLocks noChangeAspect="1" noChangeArrowheads="1"/>
          </p:cNvPicPr>
          <p:nvPr/>
        </p:nvPicPr>
        <p:blipFill>
          <a:blip r:embed="rId5" cstate="print"/>
          <a:srcRect/>
          <a:stretch>
            <a:fillRect/>
          </a:stretch>
        </p:blipFill>
        <p:spPr bwMode="auto">
          <a:xfrm>
            <a:off x="1371600" y="2286000"/>
            <a:ext cx="1952625" cy="2496741"/>
          </a:xfrm>
          <a:prstGeom prst="rect">
            <a:avLst/>
          </a:prstGeom>
          <a:noFill/>
          <a:ln w="9525">
            <a:noFill/>
            <a:miter lim="800000"/>
            <a:headEnd/>
            <a:tailEnd/>
          </a:ln>
        </p:spPr>
      </p:pic>
    </p:spTree>
    <p:extLst>
      <p:ext uri="{BB962C8B-B14F-4D97-AF65-F5344CB8AC3E}">
        <p14:creationId xmlns:p14="http://schemas.microsoft.com/office/powerpoint/2010/main" val="34754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3554"/>
                                        </p:tgtEl>
                                        <p:attrNameLst>
                                          <p:attrName>style.visibility</p:attrName>
                                        </p:attrNameLst>
                                      </p:cBhvr>
                                      <p:to>
                                        <p:strVal val="visible"/>
                                      </p:to>
                                    </p:set>
                                    <p:anim calcmode="lin" valueType="num">
                                      <p:cBhvr additive="base">
                                        <p:cTn id="13" dur="500" fill="hold"/>
                                        <p:tgtEl>
                                          <p:spTgt spid="23554"/>
                                        </p:tgtEl>
                                        <p:attrNameLst>
                                          <p:attrName>ppt_x</p:attrName>
                                        </p:attrNameLst>
                                      </p:cBhvr>
                                      <p:tavLst>
                                        <p:tav tm="0">
                                          <p:val>
                                            <p:strVal val="#ppt_x"/>
                                          </p:val>
                                        </p:tav>
                                        <p:tav tm="100000">
                                          <p:val>
                                            <p:strVal val="#ppt_x"/>
                                          </p:val>
                                        </p:tav>
                                      </p:tavLst>
                                    </p:anim>
                                    <p:anim calcmode="lin" valueType="num">
                                      <p:cBhvr additive="base">
                                        <p:cTn id="14" dur="500" fill="hold"/>
                                        <p:tgtEl>
                                          <p:spTgt spid="2355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600199" y="1943100"/>
            <a:ext cx="6358467" cy="1657350"/>
          </a:xfrm>
        </p:spPr>
        <p:txBody>
          <a:bodyPr/>
          <a:lstStyle/>
          <a:p>
            <a:r>
              <a:rPr lang="en-CA" sz="2250" b="1" dirty="0">
                <a:solidFill>
                  <a:srgbClr val="00863D"/>
                </a:solidFill>
                <a:latin typeface="+mn-lt"/>
              </a:rPr>
              <a:t>“Man </a:t>
            </a:r>
            <a:r>
              <a:rPr lang="en-CA" sz="1800" b="1" dirty="0">
                <a:solidFill>
                  <a:srgbClr val="00863D"/>
                </a:solidFill>
                <a:latin typeface="+mn-lt"/>
              </a:rPr>
              <a:t>(sic) </a:t>
            </a:r>
            <a:r>
              <a:rPr lang="en-CA" sz="2250" b="1" dirty="0">
                <a:solidFill>
                  <a:srgbClr val="00863D"/>
                </a:solidFill>
                <a:latin typeface="+mn-lt"/>
              </a:rPr>
              <a:t>is not a rational animal, </a:t>
            </a:r>
            <a:br>
              <a:rPr lang="en-CA" sz="2250" b="1" dirty="0">
                <a:solidFill>
                  <a:srgbClr val="00863D"/>
                </a:solidFill>
                <a:latin typeface="+mn-lt"/>
              </a:rPr>
            </a:br>
            <a:r>
              <a:rPr lang="en-CA" sz="2250" b="1" dirty="0" smtClean="0">
                <a:solidFill>
                  <a:srgbClr val="00863D"/>
                </a:solidFill>
                <a:latin typeface="+mn-lt"/>
              </a:rPr>
              <a:t>     he </a:t>
            </a:r>
            <a:r>
              <a:rPr lang="en-CA" sz="2250" b="1" dirty="0">
                <a:solidFill>
                  <a:srgbClr val="00863D"/>
                </a:solidFill>
                <a:latin typeface="+mn-lt"/>
              </a:rPr>
              <a:t>(</a:t>
            </a:r>
            <a:r>
              <a:rPr lang="en-CA" sz="1800" b="1" dirty="0">
                <a:solidFill>
                  <a:srgbClr val="00863D"/>
                </a:solidFill>
                <a:latin typeface="+mn-lt"/>
              </a:rPr>
              <a:t>sic again</a:t>
            </a:r>
            <a:r>
              <a:rPr lang="en-CA" sz="2250" b="1" dirty="0">
                <a:solidFill>
                  <a:srgbClr val="00863D"/>
                </a:solidFill>
                <a:latin typeface="+mn-lt"/>
              </a:rPr>
              <a:t>) is a rationalizing animal.”</a:t>
            </a:r>
            <a:r>
              <a:rPr lang="en-CA" sz="2250" b="1" dirty="0">
                <a:solidFill>
                  <a:srgbClr val="FF0000"/>
                </a:solidFill>
                <a:latin typeface="+mn-lt"/>
              </a:rPr>
              <a:t/>
            </a:r>
            <a:br>
              <a:rPr lang="en-CA" sz="2250" b="1" dirty="0">
                <a:solidFill>
                  <a:srgbClr val="FF0000"/>
                </a:solidFill>
                <a:latin typeface="+mn-lt"/>
              </a:rPr>
            </a:br>
            <a:r>
              <a:rPr lang="en-CA" sz="2250" b="1" dirty="0">
                <a:solidFill>
                  <a:srgbClr val="FF0000"/>
                </a:solidFill>
                <a:latin typeface="+mn-lt"/>
              </a:rPr>
              <a:t>                         </a:t>
            </a:r>
            <a:r>
              <a:rPr lang="en-CA" sz="1800" b="1" dirty="0">
                <a:solidFill>
                  <a:srgbClr val="002060"/>
                </a:solidFill>
                <a:latin typeface="+mn-lt"/>
              </a:rPr>
              <a:t>Robert Heinlein, </a:t>
            </a:r>
            <a:r>
              <a:rPr lang="en-CA" sz="1800" b="1" i="1" dirty="0">
                <a:solidFill>
                  <a:srgbClr val="002060"/>
                </a:solidFill>
                <a:latin typeface="+mn-lt"/>
              </a:rPr>
              <a:t>Assignment in Eternity</a:t>
            </a:r>
            <a:r>
              <a:rPr lang="en-CA" sz="1800" b="1" dirty="0">
                <a:solidFill>
                  <a:srgbClr val="002060"/>
                </a:solidFill>
                <a:latin typeface="+mn-lt"/>
              </a:rPr>
              <a:t> (1953)</a:t>
            </a:r>
            <a:r>
              <a:rPr lang="en-CA" sz="2400" b="1" dirty="0">
                <a:solidFill>
                  <a:srgbClr val="002060"/>
                </a:solidFill>
                <a:latin typeface="+mn-lt"/>
              </a:rPr>
              <a:t/>
            </a:r>
            <a:br>
              <a:rPr lang="en-CA" sz="2400" b="1" dirty="0">
                <a:solidFill>
                  <a:srgbClr val="002060"/>
                </a:solidFill>
                <a:latin typeface="+mn-lt"/>
              </a:rPr>
            </a:br>
            <a:endParaRPr lang="en-CA" sz="2400" b="1" dirty="0">
              <a:solidFill>
                <a:srgbClr val="002060"/>
              </a:solidFill>
              <a:latin typeface="+mn-lt"/>
            </a:endParaRPr>
          </a:p>
        </p:txBody>
      </p:sp>
      <p:sp>
        <p:nvSpPr>
          <p:cNvPr id="11267" name="TextBox 4"/>
          <p:cNvSpPr txBox="1">
            <a:spLocks noChangeArrowheads="1"/>
          </p:cNvSpPr>
          <p:nvPr/>
        </p:nvSpPr>
        <p:spPr bwMode="auto">
          <a:xfrm>
            <a:off x="2971800" y="488950"/>
            <a:ext cx="4800600" cy="646331"/>
          </a:xfrm>
          <a:prstGeom prst="rect">
            <a:avLst/>
          </a:prstGeom>
          <a:noFill/>
          <a:ln w="9525">
            <a:noFill/>
            <a:miter lim="800000"/>
            <a:headEnd/>
            <a:tailEnd/>
          </a:ln>
        </p:spPr>
        <p:txBody>
          <a:bodyPr>
            <a:spAutoFit/>
          </a:bodyPr>
          <a:lstStyle/>
          <a:p>
            <a:r>
              <a:rPr lang="en-CA" sz="3600" b="1" dirty="0">
                <a:solidFill>
                  <a:srgbClr val="00863D"/>
                </a:solidFill>
              </a:rPr>
              <a:t>Unfortunately…</a:t>
            </a:r>
          </a:p>
        </p:txBody>
      </p:sp>
    </p:spTree>
    <p:extLst>
      <p:ext uri="{BB962C8B-B14F-4D97-AF65-F5344CB8AC3E}">
        <p14:creationId xmlns:p14="http://schemas.microsoft.com/office/powerpoint/2010/main" val="3235605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1134</Words>
  <Application>Microsoft Office PowerPoint</Application>
  <PresentationFormat>On-screen Show (4:3)</PresentationFormat>
  <Paragraphs>176</Paragraphs>
  <Slides>26</Slides>
  <Notes>16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26</vt:i4>
      </vt:variant>
    </vt:vector>
  </HeadingPairs>
  <TitlesOfParts>
    <vt:vector size="36" baseType="lpstr">
      <vt:lpstr>Arial</vt:lpstr>
      <vt:lpstr>Calibri</vt:lpstr>
      <vt:lpstr>Calibri Light</vt:lpstr>
      <vt:lpstr>Franklin Gothic Book</vt:lpstr>
      <vt:lpstr>Wingdings</vt:lpstr>
      <vt:lpstr>Wingdings 2</vt:lpstr>
      <vt:lpstr>1_Office Theme</vt:lpstr>
      <vt:lpstr>Office Theme</vt:lpstr>
      <vt:lpstr>Package</vt:lpstr>
      <vt:lpstr>Acrobat Document</vt:lpstr>
      <vt:lpstr>Creating Empowering Messages to Shift Human Culture  </vt:lpstr>
      <vt:lpstr>First, the problem</vt:lpstr>
      <vt:lpstr>Second, population growth is a root cause</vt:lpstr>
      <vt:lpstr>PowerPoint Presentation</vt:lpstr>
      <vt:lpstr>Sectoral causes of climate problems </vt:lpstr>
      <vt:lpstr>But ultimately, it’s about…Us</vt:lpstr>
      <vt:lpstr>The guilty party</vt:lpstr>
      <vt:lpstr>                What to do?             (These are from various websites)</vt:lpstr>
      <vt:lpstr>“Man (sic) is not a rational animal,       he (sic again) is a rationalizing animal.”                          Robert Heinlein, Assignment in Eternity (1953) </vt:lpstr>
      <vt:lpstr>   We don’t do (all) that we should              (Not even all that we ourselves think we should!) </vt:lpstr>
      <vt:lpstr>Seven dragon genera                   (Incorporating 36 species in all)</vt:lpstr>
      <vt:lpstr>So, what can we do?</vt:lpstr>
      <vt:lpstr> Seven ways to slay dragons: 1</vt:lpstr>
      <vt:lpstr>    Seven ways to slay dragons: 2</vt:lpstr>
      <vt:lpstr> Seven ways to slay dragons: 3 </vt:lpstr>
      <vt:lpstr> Seven ways to slay dragons: 4</vt:lpstr>
      <vt:lpstr>Seven ways to slay dragons: 5</vt:lpstr>
      <vt:lpstr> Seven Ways to Slay Dragons: 6                Reward Mules </vt:lpstr>
      <vt:lpstr>Seven ways to slay dragons: 7                 Reward Honeybees</vt:lpstr>
      <vt:lpstr>PowerPoint Presentation</vt:lpstr>
      <vt:lpstr>Oh yes…Messages</vt:lpstr>
      <vt:lpstr>Better messages, part 1</vt:lpstr>
      <vt:lpstr>Better messages, part 2</vt:lpstr>
      <vt:lpstr>Duh…people vary!</vt:lpstr>
      <vt:lpstr>PowerPoint Presentation</vt:lpstr>
      <vt:lpstr>That’s all folks…</vt:lpstr>
    </vt:vector>
  </TitlesOfParts>
  <Company>University of Victoria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Empowering Messages to Shift Human Culture  …the psychological angle in approaching today’s environmental struggles.  How can we convince people entrenched in their exploitive lifestyles to fly in the face of current culture and give it all up?</dc:title>
  <dc:creator>Robert Gifford</dc:creator>
  <cp:lastModifiedBy>Robert Gifford</cp:lastModifiedBy>
  <cp:revision>23</cp:revision>
  <dcterms:created xsi:type="dcterms:W3CDTF">2016-10-19T02:12:44Z</dcterms:created>
  <dcterms:modified xsi:type="dcterms:W3CDTF">2016-10-21T03:34:15Z</dcterms:modified>
</cp:coreProperties>
</file>